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7" r:id="rId2"/>
    <p:sldId id="2147483628" r:id="rId3"/>
    <p:sldId id="2147483624" r:id="rId4"/>
    <p:sldId id="2147483622" r:id="rId5"/>
    <p:sldId id="2147483626" r:id="rId6"/>
    <p:sldId id="318" r:id="rId7"/>
    <p:sldId id="325" r:id="rId8"/>
    <p:sldId id="2147378506" r:id="rId9"/>
    <p:sldId id="2147378522" r:id="rId10"/>
    <p:sldId id="322" r:id="rId11"/>
    <p:sldId id="346" r:id="rId12"/>
    <p:sldId id="321" r:id="rId13"/>
    <p:sldId id="347" r:id="rId14"/>
    <p:sldId id="349" r:id="rId15"/>
    <p:sldId id="313" r:id="rId16"/>
    <p:sldId id="261" r:id="rId17"/>
    <p:sldId id="345" r:id="rId18"/>
    <p:sldId id="2147483613" r:id="rId19"/>
    <p:sldId id="2147483614" r:id="rId20"/>
    <p:sldId id="2147483616" r:id="rId21"/>
  </p:sldIdLst>
  <p:sldSz cx="12192000" cy="6858000"/>
  <p:notesSz cx="6805613" cy="99441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D5E4"/>
    <a:srgbClr val="73C2D7"/>
    <a:srgbClr val="8ACDDE"/>
    <a:srgbClr val="8CB1BF"/>
    <a:srgbClr val="E6F1F5"/>
    <a:srgbClr val="8CD5E3"/>
    <a:srgbClr val="444F55"/>
    <a:srgbClr val="697177"/>
    <a:srgbClr val="065E7F"/>
    <a:srgbClr val="8897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2" autoAdjust="0"/>
    <p:restoredTop sz="85115" autoAdjust="0"/>
  </p:normalViewPr>
  <p:slideViewPr>
    <p:cSldViewPr snapToGrid="0">
      <p:cViewPr>
        <p:scale>
          <a:sx n="46" d="100"/>
          <a:sy n="46" d="100"/>
        </p:scale>
        <p:origin x="1188" y="264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vegvesen-my.sharepoint.com/personal/henriette_busterud_vegvesen_no/Documents/Etatspresentasjon/Illustrasjoner%20og%20ikoner/Kopi%20av%20Kopi%20av%20Trafikkutvikling%20og%20drepte%20-%20bokm&#229;l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1200" b="1">
                <a:solidFill>
                  <a:schemeClr val="tx1"/>
                </a:solidFill>
                <a:latin typeface="Lucida Sans" panose="020B0602030504020204" pitchFamily="34" charset="0"/>
              </a:rPr>
              <a:t>Trafikkutvikling og drepte</a:t>
            </a:r>
            <a:r>
              <a:rPr lang="nb-NO" sz="1200" b="1" baseline="0">
                <a:solidFill>
                  <a:schemeClr val="tx1"/>
                </a:solidFill>
                <a:latin typeface="Lucida Sans" panose="020B0602030504020204" pitchFamily="34" charset="0"/>
              </a:rPr>
              <a:t> i trafikken </a:t>
            </a:r>
            <a:r>
              <a:rPr lang="nb-NO" sz="900" b="0" baseline="0">
                <a:solidFill>
                  <a:schemeClr val="tx1"/>
                </a:solidFill>
                <a:latin typeface="Lucida Sans" panose="020B0602030504020204" pitchFamily="34" charset="0"/>
              </a:rPr>
              <a:t>
prosentvis utvikling 1970–2024</a:t>
            </a:r>
            <a:endParaRPr lang="nb-NO" sz="900" b="0">
              <a:solidFill>
                <a:schemeClr val="tx1"/>
              </a:solidFill>
              <a:latin typeface="Lucida Sans" panose="020B0602030504020204" pitchFamily="34" charset="0"/>
            </a:endParaRPr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Trafikkutvikling</c:v>
          </c:tx>
          <c:spPr>
            <a:ln w="28575" cap="rnd">
              <a:solidFill>
                <a:srgbClr val="FF0000"/>
              </a:solidFill>
              <a:round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c:spPr>
          <c:marker>
            <c:symbol val="none"/>
          </c:marker>
          <c:cat>
            <c:numRef>
              <c:f>'Sammenstilling tall'!$A$1:$A$55</c:f>
              <c:numCache>
                <c:formatCode>General</c:formatCode>
                <c:ptCount val="55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  <c:pt idx="53">
                  <c:v>2023</c:v>
                </c:pt>
                <c:pt idx="54">
                  <c:v>2024</c:v>
                </c:pt>
              </c:numCache>
            </c:numRef>
          </c:cat>
          <c:val>
            <c:numRef>
              <c:f>'Sammenstilling tall'!$B$1:$B$55</c:f>
              <c:numCache>
                <c:formatCode>General</c:formatCode>
                <c:ptCount val="55"/>
                <c:pt idx="0">
                  <c:v>100</c:v>
                </c:pt>
                <c:pt idx="1">
                  <c:v>108</c:v>
                </c:pt>
                <c:pt idx="2">
                  <c:v>118.584</c:v>
                </c:pt>
                <c:pt idx="3">
                  <c:v>122.853024</c:v>
                </c:pt>
                <c:pt idx="4">
                  <c:v>123.71299516799999</c:v>
                </c:pt>
                <c:pt idx="5">
                  <c:v>135.21830371862399</c:v>
                </c:pt>
                <c:pt idx="6">
                  <c:v>142.79052872686694</c:v>
                </c:pt>
                <c:pt idx="7">
                  <c:v>149.21610251957594</c:v>
                </c:pt>
                <c:pt idx="8">
                  <c:v>152.79728898004578</c:v>
                </c:pt>
                <c:pt idx="9">
                  <c:v>154.01966729188615</c:v>
                </c:pt>
                <c:pt idx="10">
                  <c:v>152.32545095167541</c:v>
                </c:pt>
                <c:pt idx="11">
                  <c:v>153.54405455928881</c:v>
                </c:pt>
                <c:pt idx="12">
                  <c:v>160.76062512357538</c:v>
                </c:pt>
                <c:pt idx="13">
                  <c:v>168.15561387925985</c:v>
                </c:pt>
                <c:pt idx="14">
                  <c:v>172.52765984012061</c:v>
                </c:pt>
                <c:pt idx="15">
                  <c:v>182.87931943052786</c:v>
                </c:pt>
                <c:pt idx="16">
                  <c:v>197.14390634610905</c:v>
                </c:pt>
                <c:pt idx="17">
                  <c:v>203.45251134918453</c:v>
                </c:pt>
                <c:pt idx="18">
                  <c:v>209.55608668966008</c:v>
                </c:pt>
                <c:pt idx="19">
                  <c:v>211.23253538317735</c:v>
                </c:pt>
                <c:pt idx="20">
                  <c:v>210.59883777702782</c:v>
                </c:pt>
                <c:pt idx="21">
                  <c:v>208.0716517237035</c:v>
                </c:pt>
                <c:pt idx="22">
                  <c:v>208.90393833059832</c:v>
                </c:pt>
                <c:pt idx="23">
                  <c:v>210.78407377557369</c:v>
                </c:pt>
                <c:pt idx="24">
                  <c:v>215.21053932486072</c:v>
                </c:pt>
                <c:pt idx="25">
                  <c:v>220.1603817293325</c:v>
                </c:pt>
                <c:pt idx="26">
                  <c:v>226.32487241775382</c:v>
                </c:pt>
                <c:pt idx="27">
                  <c:v>234.47256782479297</c:v>
                </c:pt>
                <c:pt idx="28">
                  <c:v>241.97568999518634</c:v>
                </c:pt>
                <c:pt idx="29">
                  <c:v>246.81520379509007</c:v>
                </c:pt>
                <c:pt idx="30">
                  <c:v>251.01106225960658</c:v>
                </c:pt>
                <c:pt idx="31">
                  <c:v>257.03532775383712</c:v>
                </c:pt>
                <c:pt idx="32">
                  <c:v>264.74638758645227</c:v>
                </c:pt>
                <c:pt idx="33">
                  <c:v>269.51182256300842</c:v>
                </c:pt>
                <c:pt idx="34">
                  <c:v>274.90205901426862</c:v>
                </c:pt>
                <c:pt idx="35">
                  <c:v>282.0495125486396</c:v>
                </c:pt>
                <c:pt idx="36">
                  <c:v>286.84435426196643</c:v>
                </c:pt>
                <c:pt idx="37">
                  <c:v>295.73652924408736</c:v>
                </c:pt>
                <c:pt idx="38">
                  <c:v>299.58110412426049</c:v>
                </c:pt>
                <c:pt idx="39">
                  <c:v>301.07900964488175</c:v>
                </c:pt>
                <c:pt idx="40">
                  <c:v>304.08979974133058</c:v>
                </c:pt>
                <c:pt idx="41">
                  <c:v>308.65114673745052</c:v>
                </c:pt>
                <c:pt idx="42">
                  <c:v>313.89821623198713</c:v>
                </c:pt>
                <c:pt idx="43">
                  <c:v>317.66499482677096</c:v>
                </c:pt>
                <c:pt idx="44">
                  <c:v>323.06529973882601</c:v>
                </c:pt>
                <c:pt idx="45">
                  <c:v>329.20354043386368</c:v>
                </c:pt>
                <c:pt idx="46">
                  <c:v>331.17876167646688</c:v>
                </c:pt>
                <c:pt idx="47">
                  <c:v>334.82172805490796</c:v>
                </c:pt>
                <c:pt idx="48">
                  <c:v>335.4913715110178</c:v>
                </c:pt>
                <c:pt idx="49">
                  <c:v>336.49784562555084</c:v>
                </c:pt>
                <c:pt idx="50">
                  <c:v>315.97147704239228</c:v>
                </c:pt>
                <c:pt idx="51">
                  <c:v>327.34645021591842</c:v>
                </c:pt>
                <c:pt idx="52">
                  <c:v>338.80357597347552</c:v>
                </c:pt>
                <c:pt idx="53">
                  <c:v>341.51400458126335</c:v>
                </c:pt>
                <c:pt idx="54">
                  <c:v>343.9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E2-4CB5-86CD-7D0A8A8581C1}"/>
            </c:ext>
          </c:extLst>
        </c:ser>
        <c:ser>
          <c:idx val="1"/>
          <c:order val="1"/>
          <c:tx>
            <c:v>Drepte i trafikken</c:v>
          </c:tx>
          <c:spPr>
            <a:ln w="28575" cap="rnd">
              <a:solidFill>
                <a:srgbClr val="00B050"/>
              </a:solidFill>
              <a:round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c:spPr>
          <c:marker>
            <c:symbol val="none"/>
          </c:marker>
          <c:cat>
            <c:numRef>
              <c:f>'Sammenstilling tall'!$A$1:$A$55</c:f>
              <c:numCache>
                <c:formatCode>General</c:formatCode>
                <c:ptCount val="55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  <c:pt idx="53">
                  <c:v>2023</c:v>
                </c:pt>
                <c:pt idx="54">
                  <c:v>2024</c:v>
                </c:pt>
              </c:numCache>
            </c:numRef>
          </c:cat>
          <c:val>
            <c:numRef>
              <c:f>'Sammenstilling tall'!$C$1:$C$55</c:f>
              <c:numCache>
                <c:formatCode>0</c:formatCode>
                <c:ptCount val="55"/>
                <c:pt idx="0">
                  <c:v>100</c:v>
                </c:pt>
                <c:pt idx="1">
                  <c:v>95</c:v>
                </c:pt>
                <c:pt idx="2">
                  <c:v>88</c:v>
                </c:pt>
                <c:pt idx="3">
                  <c:v>91</c:v>
                </c:pt>
                <c:pt idx="4">
                  <c:v>91</c:v>
                </c:pt>
                <c:pt idx="5">
                  <c:v>96</c:v>
                </c:pt>
                <c:pt idx="6">
                  <c:v>84</c:v>
                </c:pt>
                <c:pt idx="7">
                  <c:v>79</c:v>
                </c:pt>
                <c:pt idx="8">
                  <c:v>78</c:v>
                </c:pt>
                <c:pt idx="9">
                  <c:v>78</c:v>
                </c:pt>
                <c:pt idx="10">
                  <c:v>65</c:v>
                </c:pt>
                <c:pt idx="11">
                  <c:v>60</c:v>
                </c:pt>
                <c:pt idx="12">
                  <c:v>72</c:v>
                </c:pt>
                <c:pt idx="13">
                  <c:v>73</c:v>
                </c:pt>
                <c:pt idx="14">
                  <c:v>73</c:v>
                </c:pt>
                <c:pt idx="15">
                  <c:v>72</c:v>
                </c:pt>
                <c:pt idx="16">
                  <c:v>81</c:v>
                </c:pt>
                <c:pt idx="17">
                  <c:v>71</c:v>
                </c:pt>
                <c:pt idx="18">
                  <c:v>68</c:v>
                </c:pt>
                <c:pt idx="19">
                  <c:v>68</c:v>
                </c:pt>
                <c:pt idx="20">
                  <c:v>59</c:v>
                </c:pt>
                <c:pt idx="21">
                  <c:v>58</c:v>
                </c:pt>
                <c:pt idx="22">
                  <c:v>58</c:v>
                </c:pt>
                <c:pt idx="23">
                  <c:v>50</c:v>
                </c:pt>
                <c:pt idx="24">
                  <c:v>51</c:v>
                </c:pt>
                <c:pt idx="25">
                  <c:v>54</c:v>
                </c:pt>
                <c:pt idx="26">
                  <c:v>46</c:v>
                </c:pt>
                <c:pt idx="27">
                  <c:v>54</c:v>
                </c:pt>
                <c:pt idx="28">
                  <c:v>63</c:v>
                </c:pt>
                <c:pt idx="29">
                  <c:v>54</c:v>
                </c:pt>
                <c:pt idx="30">
                  <c:v>61</c:v>
                </c:pt>
                <c:pt idx="31">
                  <c:v>49</c:v>
                </c:pt>
                <c:pt idx="32">
                  <c:v>55</c:v>
                </c:pt>
                <c:pt idx="33">
                  <c:v>50</c:v>
                </c:pt>
                <c:pt idx="34">
                  <c:v>46</c:v>
                </c:pt>
                <c:pt idx="35">
                  <c:v>40</c:v>
                </c:pt>
                <c:pt idx="36">
                  <c:v>43</c:v>
                </c:pt>
                <c:pt idx="37">
                  <c:v>42</c:v>
                </c:pt>
                <c:pt idx="38">
                  <c:v>46</c:v>
                </c:pt>
                <c:pt idx="39">
                  <c:v>38</c:v>
                </c:pt>
                <c:pt idx="40">
                  <c:v>37</c:v>
                </c:pt>
                <c:pt idx="41">
                  <c:v>30</c:v>
                </c:pt>
                <c:pt idx="42">
                  <c:v>26</c:v>
                </c:pt>
                <c:pt idx="43">
                  <c:v>33</c:v>
                </c:pt>
                <c:pt idx="44">
                  <c:v>26</c:v>
                </c:pt>
                <c:pt idx="45">
                  <c:v>21</c:v>
                </c:pt>
                <c:pt idx="46">
                  <c:v>24</c:v>
                </c:pt>
                <c:pt idx="47">
                  <c:v>19</c:v>
                </c:pt>
                <c:pt idx="48">
                  <c:v>19</c:v>
                </c:pt>
                <c:pt idx="49">
                  <c:v>19</c:v>
                </c:pt>
                <c:pt idx="50">
                  <c:v>17</c:v>
                </c:pt>
                <c:pt idx="51">
                  <c:v>15</c:v>
                </c:pt>
                <c:pt idx="52">
                  <c:v>21</c:v>
                </c:pt>
                <c:pt idx="53">
                  <c:v>20</c:v>
                </c:pt>
                <c:pt idx="54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E2-4CB5-86CD-7D0A8A8581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0685263"/>
        <c:axId val="1"/>
      </c:lineChart>
      <c:catAx>
        <c:axId val="350685263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"/>
        <c:crosses val="autoZero"/>
        <c:auto val="1"/>
        <c:lblAlgn val="ctr"/>
        <c:lblOffset val="100"/>
        <c:tickLblSkip val="5"/>
        <c:tickMarkSkip val="5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50685263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AA697-BA4A-44A0-80C8-F28C601DC2E0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A67D8D6-7931-462A-AD61-946E7EE90602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nb-NO" sz="2400" b="0" i="0" dirty="0"/>
            <a:t>Rekruttering</a:t>
          </a:r>
          <a:endParaRPr lang="en-US" sz="2400" dirty="0"/>
        </a:p>
      </dgm:t>
    </dgm:pt>
    <dgm:pt modelId="{B1A383E4-AD4F-4F9D-8BF2-DB91128508C6}" type="parTrans" cxnId="{E1AE2E05-DE97-458E-8A2C-48661E615F25}">
      <dgm:prSet/>
      <dgm:spPr/>
      <dgm:t>
        <a:bodyPr/>
        <a:lstStyle/>
        <a:p>
          <a:endParaRPr lang="en-US"/>
        </a:p>
      </dgm:t>
    </dgm:pt>
    <dgm:pt modelId="{C95725A8-EECE-4A62-8306-45968ACC742B}" type="sibTrans" cxnId="{E1AE2E05-DE97-458E-8A2C-48661E615F25}">
      <dgm:prSet/>
      <dgm:spPr/>
      <dgm:t>
        <a:bodyPr/>
        <a:lstStyle/>
        <a:p>
          <a:endParaRPr lang="en-US"/>
        </a:p>
      </dgm:t>
    </dgm:pt>
    <dgm:pt modelId="{A3FFB57F-0F08-47E2-AD84-8C7BD14382DD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nb-NO" sz="2400" b="0" i="0" dirty="0" err="1"/>
            <a:t>Onboarding</a:t>
          </a:r>
          <a:endParaRPr lang="nb-NO" sz="2400" b="0" i="0" dirty="0"/>
        </a:p>
        <a:p>
          <a:pPr>
            <a:lnSpc>
              <a:spcPct val="100000"/>
            </a:lnSpc>
            <a:defRPr b="1"/>
          </a:pPr>
          <a:r>
            <a:rPr lang="nb-NO" sz="2400" b="0" i="0" dirty="0"/>
            <a:t>Kontinuerlig utvikling</a:t>
          </a:r>
          <a:endParaRPr lang="en-US" sz="2400" dirty="0"/>
        </a:p>
      </dgm:t>
    </dgm:pt>
    <dgm:pt modelId="{C939D41F-7491-4272-87B4-D66D1AA9FE9F}" type="parTrans" cxnId="{3E9989EF-2107-407F-B150-2E99DD045C98}">
      <dgm:prSet/>
      <dgm:spPr/>
      <dgm:t>
        <a:bodyPr/>
        <a:lstStyle/>
        <a:p>
          <a:endParaRPr lang="en-US"/>
        </a:p>
      </dgm:t>
    </dgm:pt>
    <dgm:pt modelId="{82B930B8-B39A-47A3-AFA2-2FA393037197}" type="sibTrans" cxnId="{3E9989EF-2107-407F-B150-2E99DD045C98}">
      <dgm:prSet/>
      <dgm:spPr/>
      <dgm:t>
        <a:bodyPr/>
        <a:lstStyle/>
        <a:p>
          <a:endParaRPr lang="en-US"/>
        </a:p>
      </dgm:t>
    </dgm:pt>
    <dgm:pt modelId="{D0017CBA-3B92-436C-9761-A70B33FA6609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nb-NO" sz="2400" b="0" i="0" dirty="0"/>
            <a:t>Løpende ansettelse</a:t>
          </a:r>
          <a:endParaRPr lang="en-US" sz="2400" dirty="0"/>
        </a:p>
      </dgm:t>
    </dgm:pt>
    <dgm:pt modelId="{83E4045E-8344-4C70-82EC-FC65FD852277}" type="parTrans" cxnId="{AC8A9206-B8BB-474E-9113-BB39F657D176}">
      <dgm:prSet/>
      <dgm:spPr/>
      <dgm:t>
        <a:bodyPr/>
        <a:lstStyle/>
        <a:p>
          <a:endParaRPr lang="en-US"/>
        </a:p>
      </dgm:t>
    </dgm:pt>
    <dgm:pt modelId="{96BFB8F4-B4F9-4CBE-91A1-4491348903DB}" type="sibTrans" cxnId="{AC8A9206-B8BB-474E-9113-BB39F657D176}">
      <dgm:prSet/>
      <dgm:spPr/>
      <dgm:t>
        <a:bodyPr/>
        <a:lstStyle/>
        <a:p>
          <a:endParaRPr lang="en-US"/>
        </a:p>
      </dgm:t>
    </dgm:pt>
    <dgm:pt modelId="{09340A59-D52B-46A1-B500-47BFCF954BC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nb-NO" b="0" i="0" dirty="0"/>
            <a:t>Avslutning av arbeidsforhold</a:t>
          </a:r>
          <a:endParaRPr lang="en-US" dirty="0"/>
        </a:p>
      </dgm:t>
    </dgm:pt>
    <dgm:pt modelId="{609B2E09-4088-493D-958B-E1DA1E6DED9A}" type="parTrans" cxnId="{8671E7B5-F1BA-4566-8F23-8048EC70D3AF}">
      <dgm:prSet/>
      <dgm:spPr/>
      <dgm:t>
        <a:bodyPr/>
        <a:lstStyle/>
        <a:p>
          <a:endParaRPr lang="en-US"/>
        </a:p>
      </dgm:t>
    </dgm:pt>
    <dgm:pt modelId="{A9155A24-2CCC-490A-A86F-3AA2B24939FF}" type="sibTrans" cxnId="{8671E7B5-F1BA-4566-8F23-8048EC70D3AF}">
      <dgm:prSet/>
      <dgm:spPr/>
      <dgm:t>
        <a:bodyPr/>
        <a:lstStyle/>
        <a:p>
          <a:endParaRPr lang="en-US"/>
        </a:p>
      </dgm:t>
    </dgm:pt>
    <dgm:pt modelId="{0DD691E2-6783-46E7-B382-FCD97D6B273B}" type="pres">
      <dgm:prSet presAssocID="{861AA697-BA4A-44A0-80C8-F28C601DC2E0}" presName="root" presStyleCnt="0">
        <dgm:presLayoutVars>
          <dgm:dir/>
          <dgm:resizeHandles val="exact"/>
        </dgm:presLayoutVars>
      </dgm:prSet>
      <dgm:spPr/>
    </dgm:pt>
    <dgm:pt modelId="{1DC07CDF-263F-441F-B466-F58C4C4BEC17}" type="pres">
      <dgm:prSet presAssocID="{3A67D8D6-7931-462A-AD61-946E7EE90602}" presName="compNode" presStyleCnt="0"/>
      <dgm:spPr/>
    </dgm:pt>
    <dgm:pt modelId="{D67E7E56-4F83-426D-A366-9AE1D37C32CA}" type="pres">
      <dgm:prSet presAssocID="{3A67D8D6-7931-462A-AD61-946E7EE9060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dsføring"/>
        </a:ext>
      </dgm:extLst>
    </dgm:pt>
    <dgm:pt modelId="{7C8FF060-64DF-4BB4-BAEC-FAA5D4AAB7A6}" type="pres">
      <dgm:prSet presAssocID="{3A67D8D6-7931-462A-AD61-946E7EE90602}" presName="iconSpace" presStyleCnt="0"/>
      <dgm:spPr/>
    </dgm:pt>
    <dgm:pt modelId="{E0E47AE8-3296-403A-B2E9-1012E263B73C}" type="pres">
      <dgm:prSet presAssocID="{3A67D8D6-7931-462A-AD61-946E7EE90602}" presName="parTx" presStyleLbl="revTx" presStyleIdx="0" presStyleCnt="8">
        <dgm:presLayoutVars>
          <dgm:chMax val="0"/>
          <dgm:chPref val="0"/>
        </dgm:presLayoutVars>
      </dgm:prSet>
      <dgm:spPr/>
    </dgm:pt>
    <dgm:pt modelId="{BA15B920-175A-4146-B5A6-E85E7BFF4E80}" type="pres">
      <dgm:prSet presAssocID="{3A67D8D6-7931-462A-AD61-946E7EE90602}" presName="txSpace" presStyleCnt="0"/>
      <dgm:spPr/>
    </dgm:pt>
    <dgm:pt modelId="{712289B1-46DF-49E7-8A0C-788420BA2190}" type="pres">
      <dgm:prSet presAssocID="{3A67D8D6-7931-462A-AD61-946E7EE90602}" presName="desTx" presStyleLbl="revTx" presStyleIdx="1" presStyleCnt="8">
        <dgm:presLayoutVars/>
      </dgm:prSet>
      <dgm:spPr/>
    </dgm:pt>
    <dgm:pt modelId="{26CAA8E0-2E04-474C-9D7C-3A7C814B29A6}" type="pres">
      <dgm:prSet presAssocID="{C95725A8-EECE-4A62-8306-45968ACC742B}" presName="sibTrans" presStyleCnt="0"/>
      <dgm:spPr/>
    </dgm:pt>
    <dgm:pt modelId="{9E6DBAC6-DD5B-4EED-BDA1-57754AFD0A05}" type="pres">
      <dgm:prSet presAssocID="{A3FFB57F-0F08-47E2-AD84-8C7BD14382DD}" presName="compNode" presStyleCnt="0"/>
      <dgm:spPr/>
    </dgm:pt>
    <dgm:pt modelId="{A14D6C09-A845-4A46-A67F-B1C1E9820356}" type="pres">
      <dgm:prSet presAssocID="{A3FFB57F-0F08-47E2-AD84-8C7BD14382D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ki"/>
        </a:ext>
      </dgm:extLst>
    </dgm:pt>
    <dgm:pt modelId="{7C92A056-02BE-49E1-B9E9-448AE212738E}" type="pres">
      <dgm:prSet presAssocID="{A3FFB57F-0F08-47E2-AD84-8C7BD14382DD}" presName="iconSpace" presStyleCnt="0"/>
      <dgm:spPr/>
    </dgm:pt>
    <dgm:pt modelId="{3FCE2127-5CFE-440A-A05B-16ACF2367E97}" type="pres">
      <dgm:prSet presAssocID="{A3FFB57F-0F08-47E2-AD84-8C7BD14382DD}" presName="parTx" presStyleLbl="revTx" presStyleIdx="2" presStyleCnt="8">
        <dgm:presLayoutVars>
          <dgm:chMax val="0"/>
          <dgm:chPref val="0"/>
        </dgm:presLayoutVars>
      </dgm:prSet>
      <dgm:spPr/>
    </dgm:pt>
    <dgm:pt modelId="{F40BCA8B-5005-4AB7-B91D-90BD82A8F412}" type="pres">
      <dgm:prSet presAssocID="{A3FFB57F-0F08-47E2-AD84-8C7BD14382DD}" presName="txSpace" presStyleCnt="0"/>
      <dgm:spPr/>
    </dgm:pt>
    <dgm:pt modelId="{2FDEB397-C687-4F72-AE0D-5E64EA9E4536}" type="pres">
      <dgm:prSet presAssocID="{A3FFB57F-0F08-47E2-AD84-8C7BD14382DD}" presName="desTx" presStyleLbl="revTx" presStyleIdx="3" presStyleCnt="8">
        <dgm:presLayoutVars/>
      </dgm:prSet>
      <dgm:spPr/>
    </dgm:pt>
    <dgm:pt modelId="{F7A206B5-6AA2-4530-8745-9239AA409755}" type="pres">
      <dgm:prSet presAssocID="{82B930B8-B39A-47A3-AFA2-2FA393037197}" presName="sibTrans" presStyleCnt="0"/>
      <dgm:spPr/>
    </dgm:pt>
    <dgm:pt modelId="{38CD3A87-B6C9-4518-960E-4E4535223F19}" type="pres">
      <dgm:prSet presAssocID="{D0017CBA-3B92-436C-9761-A70B33FA6609}" presName="compNode" presStyleCnt="0"/>
      <dgm:spPr/>
    </dgm:pt>
    <dgm:pt modelId="{3BBFA24B-236E-4D12-A2FE-E54F9FA7CD94}" type="pres">
      <dgm:prSet presAssocID="{D0017CBA-3B92-436C-9761-A70B33FA660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0313FABB-73C6-4C79-BF68-A3652C626F32}" type="pres">
      <dgm:prSet presAssocID="{D0017CBA-3B92-436C-9761-A70B33FA6609}" presName="iconSpace" presStyleCnt="0"/>
      <dgm:spPr/>
    </dgm:pt>
    <dgm:pt modelId="{1C87247E-0347-419B-B4B6-E880BA6B42D3}" type="pres">
      <dgm:prSet presAssocID="{D0017CBA-3B92-436C-9761-A70B33FA6609}" presName="parTx" presStyleLbl="revTx" presStyleIdx="4" presStyleCnt="8">
        <dgm:presLayoutVars>
          <dgm:chMax val="0"/>
          <dgm:chPref val="0"/>
        </dgm:presLayoutVars>
      </dgm:prSet>
      <dgm:spPr/>
    </dgm:pt>
    <dgm:pt modelId="{26DC1F8D-B6F5-4B39-AD16-E1AE312D5EA5}" type="pres">
      <dgm:prSet presAssocID="{D0017CBA-3B92-436C-9761-A70B33FA6609}" presName="txSpace" presStyleCnt="0"/>
      <dgm:spPr/>
    </dgm:pt>
    <dgm:pt modelId="{0BF8EF8A-1493-4433-BE7C-E47EE7D672E7}" type="pres">
      <dgm:prSet presAssocID="{D0017CBA-3B92-436C-9761-A70B33FA6609}" presName="desTx" presStyleLbl="revTx" presStyleIdx="5" presStyleCnt="8">
        <dgm:presLayoutVars/>
      </dgm:prSet>
      <dgm:spPr/>
    </dgm:pt>
    <dgm:pt modelId="{325A4A11-1D0B-4D7F-B966-BC82C49E9150}" type="pres">
      <dgm:prSet presAssocID="{96BFB8F4-B4F9-4CBE-91A1-4491348903DB}" presName="sibTrans" presStyleCnt="0"/>
      <dgm:spPr/>
    </dgm:pt>
    <dgm:pt modelId="{EB6045D9-1EF4-4689-BC74-1D12FD967529}" type="pres">
      <dgm:prSet presAssocID="{09340A59-D52B-46A1-B500-47BFCF954BC2}" presName="compNode" presStyleCnt="0"/>
      <dgm:spPr/>
    </dgm:pt>
    <dgm:pt modelId="{B6B80B91-2DA6-47CA-87AD-CDFB9D0CC3C6}" type="pres">
      <dgm:prSet presAssocID="{09340A59-D52B-46A1-B500-47BFCF954BC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D3235400-90CC-477B-9767-7F2277847894}" type="pres">
      <dgm:prSet presAssocID="{09340A59-D52B-46A1-B500-47BFCF954BC2}" presName="iconSpace" presStyleCnt="0"/>
      <dgm:spPr/>
    </dgm:pt>
    <dgm:pt modelId="{56E55EEF-14AD-442A-8FBF-443040F95FB9}" type="pres">
      <dgm:prSet presAssocID="{09340A59-D52B-46A1-B500-47BFCF954BC2}" presName="parTx" presStyleLbl="revTx" presStyleIdx="6" presStyleCnt="8">
        <dgm:presLayoutVars>
          <dgm:chMax val="0"/>
          <dgm:chPref val="0"/>
        </dgm:presLayoutVars>
      </dgm:prSet>
      <dgm:spPr/>
    </dgm:pt>
    <dgm:pt modelId="{B72B3CD7-B0E7-4482-BACC-246E8FBCCD69}" type="pres">
      <dgm:prSet presAssocID="{09340A59-D52B-46A1-B500-47BFCF954BC2}" presName="txSpace" presStyleCnt="0"/>
      <dgm:spPr/>
    </dgm:pt>
    <dgm:pt modelId="{C618473E-20F1-45F9-B9B1-C622921FBC9F}" type="pres">
      <dgm:prSet presAssocID="{09340A59-D52B-46A1-B500-47BFCF954BC2}" presName="desTx" presStyleLbl="revTx" presStyleIdx="7" presStyleCnt="8">
        <dgm:presLayoutVars/>
      </dgm:prSet>
      <dgm:spPr/>
    </dgm:pt>
  </dgm:ptLst>
  <dgm:cxnLst>
    <dgm:cxn modelId="{E1AE2E05-DE97-458E-8A2C-48661E615F25}" srcId="{861AA697-BA4A-44A0-80C8-F28C601DC2E0}" destId="{3A67D8D6-7931-462A-AD61-946E7EE90602}" srcOrd="0" destOrd="0" parTransId="{B1A383E4-AD4F-4F9D-8BF2-DB91128508C6}" sibTransId="{C95725A8-EECE-4A62-8306-45968ACC742B}"/>
    <dgm:cxn modelId="{AC8A9206-B8BB-474E-9113-BB39F657D176}" srcId="{861AA697-BA4A-44A0-80C8-F28C601DC2E0}" destId="{D0017CBA-3B92-436C-9761-A70B33FA6609}" srcOrd="2" destOrd="0" parTransId="{83E4045E-8344-4C70-82EC-FC65FD852277}" sibTransId="{96BFB8F4-B4F9-4CBE-91A1-4491348903DB}"/>
    <dgm:cxn modelId="{ADC3525B-FF26-4C2E-95D1-74AD7F98F8AA}" type="presOf" srcId="{D0017CBA-3B92-436C-9761-A70B33FA6609}" destId="{1C87247E-0347-419B-B4B6-E880BA6B42D3}" srcOrd="0" destOrd="0" presId="urn:microsoft.com/office/officeart/2018/5/layout/CenteredIconLabelDescriptionList"/>
    <dgm:cxn modelId="{43B9DB66-A190-4A00-BCB7-0A1922679F11}" type="presOf" srcId="{3A67D8D6-7931-462A-AD61-946E7EE90602}" destId="{E0E47AE8-3296-403A-B2E9-1012E263B73C}" srcOrd="0" destOrd="0" presId="urn:microsoft.com/office/officeart/2018/5/layout/CenteredIconLabelDescriptionList"/>
    <dgm:cxn modelId="{4F0E16A2-AF05-4A6A-A8EA-1EB52B7CF15F}" type="presOf" srcId="{09340A59-D52B-46A1-B500-47BFCF954BC2}" destId="{56E55EEF-14AD-442A-8FBF-443040F95FB9}" srcOrd="0" destOrd="0" presId="urn:microsoft.com/office/officeart/2018/5/layout/CenteredIconLabelDescriptionList"/>
    <dgm:cxn modelId="{8671E7B5-F1BA-4566-8F23-8048EC70D3AF}" srcId="{861AA697-BA4A-44A0-80C8-F28C601DC2E0}" destId="{09340A59-D52B-46A1-B500-47BFCF954BC2}" srcOrd="3" destOrd="0" parTransId="{609B2E09-4088-493D-958B-E1DA1E6DED9A}" sibTransId="{A9155A24-2CCC-490A-A86F-3AA2B24939FF}"/>
    <dgm:cxn modelId="{EF26BDC2-4BFA-4A12-95EF-E4F2FEAB709E}" type="presOf" srcId="{A3FFB57F-0F08-47E2-AD84-8C7BD14382DD}" destId="{3FCE2127-5CFE-440A-A05B-16ACF2367E97}" srcOrd="0" destOrd="0" presId="urn:microsoft.com/office/officeart/2018/5/layout/CenteredIconLabelDescriptionList"/>
    <dgm:cxn modelId="{3E9989EF-2107-407F-B150-2E99DD045C98}" srcId="{861AA697-BA4A-44A0-80C8-F28C601DC2E0}" destId="{A3FFB57F-0F08-47E2-AD84-8C7BD14382DD}" srcOrd="1" destOrd="0" parTransId="{C939D41F-7491-4272-87B4-D66D1AA9FE9F}" sibTransId="{82B930B8-B39A-47A3-AFA2-2FA393037197}"/>
    <dgm:cxn modelId="{E44B02F2-869E-4A56-AA1E-D22C19683242}" type="presOf" srcId="{861AA697-BA4A-44A0-80C8-F28C601DC2E0}" destId="{0DD691E2-6783-46E7-B382-FCD97D6B273B}" srcOrd="0" destOrd="0" presId="urn:microsoft.com/office/officeart/2018/5/layout/CenteredIconLabelDescriptionList"/>
    <dgm:cxn modelId="{679AD51B-D394-431F-83D1-B443F8AE7F6E}" type="presParOf" srcId="{0DD691E2-6783-46E7-B382-FCD97D6B273B}" destId="{1DC07CDF-263F-441F-B466-F58C4C4BEC17}" srcOrd="0" destOrd="0" presId="urn:microsoft.com/office/officeart/2018/5/layout/CenteredIconLabelDescriptionList"/>
    <dgm:cxn modelId="{FD58656C-4BDB-4206-A308-6B58A7FE1C2D}" type="presParOf" srcId="{1DC07CDF-263F-441F-B466-F58C4C4BEC17}" destId="{D67E7E56-4F83-426D-A366-9AE1D37C32CA}" srcOrd="0" destOrd="0" presId="urn:microsoft.com/office/officeart/2018/5/layout/CenteredIconLabelDescriptionList"/>
    <dgm:cxn modelId="{3799938D-1CD7-4D7A-8047-EE9B5A0995DB}" type="presParOf" srcId="{1DC07CDF-263F-441F-B466-F58C4C4BEC17}" destId="{7C8FF060-64DF-4BB4-BAEC-FAA5D4AAB7A6}" srcOrd="1" destOrd="0" presId="urn:microsoft.com/office/officeart/2018/5/layout/CenteredIconLabelDescriptionList"/>
    <dgm:cxn modelId="{610CEEAD-73CC-4F38-AED3-FE09F7DB2877}" type="presParOf" srcId="{1DC07CDF-263F-441F-B466-F58C4C4BEC17}" destId="{E0E47AE8-3296-403A-B2E9-1012E263B73C}" srcOrd="2" destOrd="0" presId="urn:microsoft.com/office/officeart/2018/5/layout/CenteredIconLabelDescriptionList"/>
    <dgm:cxn modelId="{B9932679-C5AE-42B3-B12F-5CD61A3A8FF7}" type="presParOf" srcId="{1DC07CDF-263F-441F-B466-F58C4C4BEC17}" destId="{BA15B920-175A-4146-B5A6-E85E7BFF4E80}" srcOrd="3" destOrd="0" presId="urn:microsoft.com/office/officeart/2018/5/layout/CenteredIconLabelDescriptionList"/>
    <dgm:cxn modelId="{CD020822-926D-4A6B-A9EE-3BF2980DA109}" type="presParOf" srcId="{1DC07CDF-263F-441F-B466-F58C4C4BEC17}" destId="{712289B1-46DF-49E7-8A0C-788420BA2190}" srcOrd="4" destOrd="0" presId="urn:microsoft.com/office/officeart/2018/5/layout/CenteredIconLabelDescriptionList"/>
    <dgm:cxn modelId="{FB9EF584-C515-4321-9B14-61DE9DCA6661}" type="presParOf" srcId="{0DD691E2-6783-46E7-B382-FCD97D6B273B}" destId="{26CAA8E0-2E04-474C-9D7C-3A7C814B29A6}" srcOrd="1" destOrd="0" presId="urn:microsoft.com/office/officeart/2018/5/layout/CenteredIconLabelDescriptionList"/>
    <dgm:cxn modelId="{3A1AD3EC-0209-42BB-9A7B-52C95293074B}" type="presParOf" srcId="{0DD691E2-6783-46E7-B382-FCD97D6B273B}" destId="{9E6DBAC6-DD5B-4EED-BDA1-57754AFD0A05}" srcOrd="2" destOrd="0" presId="urn:microsoft.com/office/officeart/2018/5/layout/CenteredIconLabelDescriptionList"/>
    <dgm:cxn modelId="{54701259-5AA0-4D7A-82EE-BC4A274B3E6A}" type="presParOf" srcId="{9E6DBAC6-DD5B-4EED-BDA1-57754AFD0A05}" destId="{A14D6C09-A845-4A46-A67F-B1C1E9820356}" srcOrd="0" destOrd="0" presId="urn:microsoft.com/office/officeart/2018/5/layout/CenteredIconLabelDescriptionList"/>
    <dgm:cxn modelId="{66A02F07-9C8B-418E-A78C-B9F12D3C47F0}" type="presParOf" srcId="{9E6DBAC6-DD5B-4EED-BDA1-57754AFD0A05}" destId="{7C92A056-02BE-49E1-B9E9-448AE212738E}" srcOrd="1" destOrd="0" presId="urn:microsoft.com/office/officeart/2018/5/layout/CenteredIconLabelDescriptionList"/>
    <dgm:cxn modelId="{31C5E009-7713-4FAC-826E-97CC41C0010E}" type="presParOf" srcId="{9E6DBAC6-DD5B-4EED-BDA1-57754AFD0A05}" destId="{3FCE2127-5CFE-440A-A05B-16ACF2367E97}" srcOrd="2" destOrd="0" presId="urn:microsoft.com/office/officeart/2018/5/layout/CenteredIconLabelDescriptionList"/>
    <dgm:cxn modelId="{9181C8E9-1060-45DC-8DCD-5FF8F9F2859C}" type="presParOf" srcId="{9E6DBAC6-DD5B-4EED-BDA1-57754AFD0A05}" destId="{F40BCA8B-5005-4AB7-B91D-90BD82A8F412}" srcOrd="3" destOrd="0" presId="urn:microsoft.com/office/officeart/2018/5/layout/CenteredIconLabelDescriptionList"/>
    <dgm:cxn modelId="{B953F0AE-8A34-4231-A8A3-074ABA3DC3A0}" type="presParOf" srcId="{9E6DBAC6-DD5B-4EED-BDA1-57754AFD0A05}" destId="{2FDEB397-C687-4F72-AE0D-5E64EA9E4536}" srcOrd="4" destOrd="0" presId="urn:microsoft.com/office/officeart/2018/5/layout/CenteredIconLabelDescriptionList"/>
    <dgm:cxn modelId="{D67A8A79-798C-45DE-98E9-4397FB67CDC2}" type="presParOf" srcId="{0DD691E2-6783-46E7-B382-FCD97D6B273B}" destId="{F7A206B5-6AA2-4530-8745-9239AA409755}" srcOrd="3" destOrd="0" presId="urn:microsoft.com/office/officeart/2018/5/layout/CenteredIconLabelDescriptionList"/>
    <dgm:cxn modelId="{F6315EB2-F224-44D2-8D64-D71ECFA87F7B}" type="presParOf" srcId="{0DD691E2-6783-46E7-B382-FCD97D6B273B}" destId="{38CD3A87-B6C9-4518-960E-4E4535223F19}" srcOrd="4" destOrd="0" presId="urn:microsoft.com/office/officeart/2018/5/layout/CenteredIconLabelDescriptionList"/>
    <dgm:cxn modelId="{6F0C25CE-8936-4364-8E01-87E4A145BD91}" type="presParOf" srcId="{38CD3A87-B6C9-4518-960E-4E4535223F19}" destId="{3BBFA24B-236E-4D12-A2FE-E54F9FA7CD94}" srcOrd="0" destOrd="0" presId="urn:microsoft.com/office/officeart/2018/5/layout/CenteredIconLabelDescriptionList"/>
    <dgm:cxn modelId="{1311AA38-7DD6-4D5D-AC58-8A144F5CE7BB}" type="presParOf" srcId="{38CD3A87-B6C9-4518-960E-4E4535223F19}" destId="{0313FABB-73C6-4C79-BF68-A3652C626F32}" srcOrd="1" destOrd="0" presId="urn:microsoft.com/office/officeart/2018/5/layout/CenteredIconLabelDescriptionList"/>
    <dgm:cxn modelId="{755CD41D-38F7-4897-BCA5-49DF68835D37}" type="presParOf" srcId="{38CD3A87-B6C9-4518-960E-4E4535223F19}" destId="{1C87247E-0347-419B-B4B6-E880BA6B42D3}" srcOrd="2" destOrd="0" presId="urn:microsoft.com/office/officeart/2018/5/layout/CenteredIconLabelDescriptionList"/>
    <dgm:cxn modelId="{1396DC42-0A7E-4B6F-ACAC-D088DB6A91D8}" type="presParOf" srcId="{38CD3A87-B6C9-4518-960E-4E4535223F19}" destId="{26DC1F8D-B6F5-4B39-AD16-E1AE312D5EA5}" srcOrd="3" destOrd="0" presId="urn:microsoft.com/office/officeart/2018/5/layout/CenteredIconLabelDescriptionList"/>
    <dgm:cxn modelId="{927911E3-88C0-41AC-9CB8-06578D5A0609}" type="presParOf" srcId="{38CD3A87-B6C9-4518-960E-4E4535223F19}" destId="{0BF8EF8A-1493-4433-BE7C-E47EE7D672E7}" srcOrd="4" destOrd="0" presId="urn:microsoft.com/office/officeart/2018/5/layout/CenteredIconLabelDescriptionList"/>
    <dgm:cxn modelId="{5DB568E0-E4FA-4534-BCA9-D13961AFFA79}" type="presParOf" srcId="{0DD691E2-6783-46E7-B382-FCD97D6B273B}" destId="{325A4A11-1D0B-4D7F-B966-BC82C49E9150}" srcOrd="5" destOrd="0" presId="urn:microsoft.com/office/officeart/2018/5/layout/CenteredIconLabelDescriptionList"/>
    <dgm:cxn modelId="{85D91136-0A08-4585-B615-2D638406F845}" type="presParOf" srcId="{0DD691E2-6783-46E7-B382-FCD97D6B273B}" destId="{EB6045D9-1EF4-4689-BC74-1D12FD967529}" srcOrd="6" destOrd="0" presId="urn:microsoft.com/office/officeart/2018/5/layout/CenteredIconLabelDescriptionList"/>
    <dgm:cxn modelId="{83FF3003-F762-42D8-8DA3-F878293DF870}" type="presParOf" srcId="{EB6045D9-1EF4-4689-BC74-1D12FD967529}" destId="{B6B80B91-2DA6-47CA-87AD-CDFB9D0CC3C6}" srcOrd="0" destOrd="0" presId="urn:microsoft.com/office/officeart/2018/5/layout/CenteredIconLabelDescriptionList"/>
    <dgm:cxn modelId="{63B4B9F6-EE0F-419B-A3BE-D391D1E7F873}" type="presParOf" srcId="{EB6045D9-1EF4-4689-BC74-1D12FD967529}" destId="{D3235400-90CC-477B-9767-7F2277847894}" srcOrd="1" destOrd="0" presId="urn:microsoft.com/office/officeart/2018/5/layout/CenteredIconLabelDescriptionList"/>
    <dgm:cxn modelId="{1D17C33D-9450-4978-8101-95DB62B62E64}" type="presParOf" srcId="{EB6045D9-1EF4-4689-BC74-1D12FD967529}" destId="{56E55EEF-14AD-442A-8FBF-443040F95FB9}" srcOrd="2" destOrd="0" presId="urn:microsoft.com/office/officeart/2018/5/layout/CenteredIconLabelDescriptionList"/>
    <dgm:cxn modelId="{026A342F-0866-4281-A97B-29FECEB5455B}" type="presParOf" srcId="{EB6045D9-1EF4-4689-BC74-1D12FD967529}" destId="{B72B3CD7-B0E7-4482-BACC-246E8FBCCD69}" srcOrd="3" destOrd="0" presId="urn:microsoft.com/office/officeart/2018/5/layout/CenteredIconLabelDescriptionList"/>
    <dgm:cxn modelId="{EA80861A-2C63-4C1D-8111-5EB7585B4E3F}" type="presParOf" srcId="{EB6045D9-1EF4-4689-BC74-1D12FD967529}" destId="{C618473E-20F1-45F9-B9B1-C622921FBC9F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7E7E56-4F83-426D-A366-9AE1D37C32CA}">
      <dsp:nvSpPr>
        <dsp:cNvPr id="0" name=""/>
        <dsp:cNvSpPr/>
      </dsp:nvSpPr>
      <dsp:spPr>
        <a:xfrm>
          <a:off x="736522" y="369501"/>
          <a:ext cx="784054" cy="7840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E47AE8-3296-403A-B2E9-1012E263B73C}">
      <dsp:nvSpPr>
        <dsp:cNvPr id="0" name=""/>
        <dsp:cNvSpPr/>
      </dsp:nvSpPr>
      <dsp:spPr>
        <a:xfrm>
          <a:off x="8471" y="1268884"/>
          <a:ext cx="2240156" cy="119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b-NO" sz="2400" b="0" i="0" kern="1200" dirty="0"/>
            <a:t>Rekruttering</a:t>
          </a:r>
          <a:endParaRPr lang="en-US" sz="2400" kern="1200" dirty="0"/>
        </a:p>
      </dsp:txBody>
      <dsp:txXfrm>
        <a:off x="8471" y="1268884"/>
        <a:ext cx="2240156" cy="1193484"/>
      </dsp:txXfrm>
    </dsp:sp>
    <dsp:sp modelId="{712289B1-46DF-49E7-8A0C-788420BA2190}">
      <dsp:nvSpPr>
        <dsp:cNvPr id="0" name=""/>
        <dsp:cNvSpPr/>
      </dsp:nvSpPr>
      <dsp:spPr>
        <a:xfrm>
          <a:off x="8471" y="2516010"/>
          <a:ext cx="2240156" cy="535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4D6C09-A845-4A46-A67F-B1C1E9820356}">
      <dsp:nvSpPr>
        <dsp:cNvPr id="0" name=""/>
        <dsp:cNvSpPr/>
      </dsp:nvSpPr>
      <dsp:spPr>
        <a:xfrm>
          <a:off x="3368705" y="369501"/>
          <a:ext cx="784054" cy="7840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E2127-5CFE-440A-A05B-16ACF2367E97}">
      <dsp:nvSpPr>
        <dsp:cNvPr id="0" name=""/>
        <dsp:cNvSpPr/>
      </dsp:nvSpPr>
      <dsp:spPr>
        <a:xfrm>
          <a:off x="2640655" y="1268884"/>
          <a:ext cx="2240156" cy="119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b-NO" sz="2400" b="0" i="0" kern="1200" dirty="0" err="1"/>
            <a:t>Onboarding</a:t>
          </a:r>
          <a:endParaRPr lang="nb-NO" sz="2400" b="0" i="0" kern="1200" dirty="0"/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b-NO" sz="2400" b="0" i="0" kern="1200" dirty="0"/>
            <a:t>Kontinuerlig utvikling</a:t>
          </a:r>
          <a:endParaRPr lang="en-US" sz="2400" kern="1200" dirty="0"/>
        </a:p>
      </dsp:txBody>
      <dsp:txXfrm>
        <a:off x="2640655" y="1268884"/>
        <a:ext cx="2240156" cy="1193484"/>
      </dsp:txXfrm>
    </dsp:sp>
    <dsp:sp modelId="{2FDEB397-C687-4F72-AE0D-5E64EA9E4536}">
      <dsp:nvSpPr>
        <dsp:cNvPr id="0" name=""/>
        <dsp:cNvSpPr/>
      </dsp:nvSpPr>
      <dsp:spPr>
        <a:xfrm>
          <a:off x="2640655" y="2516010"/>
          <a:ext cx="2240156" cy="535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BFA24B-236E-4D12-A2FE-E54F9FA7CD94}">
      <dsp:nvSpPr>
        <dsp:cNvPr id="0" name=""/>
        <dsp:cNvSpPr/>
      </dsp:nvSpPr>
      <dsp:spPr>
        <a:xfrm>
          <a:off x="6000889" y="369501"/>
          <a:ext cx="784054" cy="7840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87247E-0347-419B-B4B6-E880BA6B42D3}">
      <dsp:nvSpPr>
        <dsp:cNvPr id="0" name=""/>
        <dsp:cNvSpPr/>
      </dsp:nvSpPr>
      <dsp:spPr>
        <a:xfrm>
          <a:off x="5272838" y="1268884"/>
          <a:ext cx="2240156" cy="119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b-NO" sz="2400" b="0" i="0" kern="1200" dirty="0"/>
            <a:t>Løpende ansettelse</a:t>
          </a:r>
          <a:endParaRPr lang="en-US" sz="2400" kern="1200" dirty="0"/>
        </a:p>
      </dsp:txBody>
      <dsp:txXfrm>
        <a:off x="5272838" y="1268884"/>
        <a:ext cx="2240156" cy="1193484"/>
      </dsp:txXfrm>
    </dsp:sp>
    <dsp:sp modelId="{0BF8EF8A-1493-4433-BE7C-E47EE7D672E7}">
      <dsp:nvSpPr>
        <dsp:cNvPr id="0" name=""/>
        <dsp:cNvSpPr/>
      </dsp:nvSpPr>
      <dsp:spPr>
        <a:xfrm>
          <a:off x="5272838" y="2516010"/>
          <a:ext cx="2240156" cy="535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B80B91-2DA6-47CA-87AD-CDFB9D0CC3C6}">
      <dsp:nvSpPr>
        <dsp:cNvPr id="0" name=""/>
        <dsp:cNvSpPr/>
      </dsp:nvSpPr>
      <dsp:spPr>
        <a:xfrm>
          <a:off x="8633073" y="369501"/>
          <a:ext cx="784054" cy="78405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E55EEF-14AD-442A-8FBF-443040F95FB9}">
      <dsp:nvSpPr>
        <dsp:cNvPr id="0" name=""/>
        <dsp:cNvSpPr/>
      </dsp:nvSpPr>
      <dsp:spPr>
        <a:xfrm>
          <a:off x="7905022" y="1268884"/>
          <a:ext cx="2240156" cy="119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nb-NO" sz="2700" b="0" i="0" kern="1200" dirty="0"/>
            <a:t>Avslutning av arbeidsforhold</a:t>
          </a:r>
          <a:endParaRPr lang="en-US" sz="2700" kern="1200" dirty="0"/>
        </a:p>
      </dsp:txBody>
      <dsp:txXfrm>
        <a:off x="7905022" y="1268884"/>
        <a:ext cx="2240156" cy="1193484"/>
      </dsp:txXfrm>
    </dsp:sp>
    <dsp:sp modelId="{C618473E-20F1-45F9-B9B1-C622921FBC9F}">
      <dsp:nvSpPr>
        <dsp:cNvPr id="0" name=""/>
        <dsp:cNvSpPr/>
      </dsp:nvSpPr>
      <dsp:spPr>
        <a:xfrm>
          <a:off x="7905022" y="2516010"/>
          <a:ext cx="2240156" cy="5355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F840D-2582-4678-B662-C2CBAF66E918}" type="datetimeFigureOut">
              <a:rPr lang="nb-NO" smtClean="0"/>
              <a:t>08.05.2025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6FD18-0EDE-457A-84FA-CBF3334587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1381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gvesen.no/fag/fokusomrader/forskning-innovasjon-og-utvikling/pagaende-programmer-og-prosjekter/fjordx/nyhetsarkiv/denne-aluminiumsbrua-kan-utlose-et-nytt-industrieventyr-for-norge/" TargetMode="External"/><Relationship Id="rId3" Type="http://schemas.openxmlformats.org/officeDocument/2006/relationships/hyperlink" Target="https://www.vegvesen.no/om-oss/presse/aktuelt/2023/11/statens-vegvesen-redder-liv-ved-hjelp-av-droner/" TargetMode="External"/><Relationship Id="rId7" Type="http://schemas.openxmlformats.org/officeDocument/2006/relationships/hyperlink" Target="https://www.youtube.com/watch?v=hy2SbL7AzTw&amp;t=394s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kommunikasjon.ntb.no/pressemelding/18370375/kom-frem-i-tide-finn-prognose-for-kolonnekjoring-i-appen-vegvesen-trafikk?publisherId=17847490&amp;lang=no" TargetMode="External"/><Relationship Id="rId5" Type="http://schemas.openxmlformats.org/officeDocument/2006/relationships/hyperlink" Target="https://intranett.vegvesen.no/nyheter/etat/2023/08/kunstig-intelligens-kartlegger-uonskede-plantearter/" TargetMode="External"/><Relationship Id="rId4" Type="http://schemas.openxmlformats.org/officeDocument/2006/relationships/hyperlink" Target="https://intranett.vegvesen.no/nyheter/drift-og-vedlikehold/2023/10/kunstig-intelligens-er-banebrytende-for-tunnelsikkerheten/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akkforoppmerksomheten/videos/961695858485868/?locale=nb_NO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cNDEpxLiis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ut.vegvesen.no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geonorge.no/" TargetMode="External"/><Relationship Id="rId4" Type="http://schemas.openxmlformats.org/officeDocument/2006/relationships/hyperlink" Target="https://data.norge.no/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501316">
              <a:defRPr/>
            </a:pPr>
            <a:r>
              <a:rPr lang="nb-NO" dirty="0"/>
              <a:t>God infrastruktur er viktig for at vi skal kunne ta hele landet i bruk. </a:t>
            </a:r>
          </a:p>
          <a:p>
            <a:pPr defTabSz="1501316">
              <a:defRPr/>
            </a:pPr>
            <a:r>
              <a:rPr lang="nb-NO" dirty="0"/>
              <a:t>Det handler om å legge til rette for at verdiskapning kan skje i hele Norge.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6FD18-0EDE-457A-84FA-CBF333458789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0411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772">
              <a:defRPr/>
            </a:pPr>
            <a:r>
              <a:rPr lang="nb-NO" b="1" dirty="0"/>
              <a:t>Eksempler på banebrytende teknologi:</a:t>
            </a:r>
            <a:endParaRPr lang="nb-NO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hlinkClick r:id="rId3"/>
            </a:endParaRPr>
          </a:p>
          <a:p>
            <a:r>
              <a:rPr lang="nb-NO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https://www.vegvesen.no/om-oss/presse/aktuelt/2023/11/statens-vegvesen-redder-liv-ved-hjelp-av-droner/</a:t>
            </a:r>
            <a:endParaRPr lang="nb-NO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b-NO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</a:rPr>
              <a:t>States vegvesen har jobbet med maskinlæring og kunstig intelligens i mange år. Noen eksempler på testing og bruk av slike systemer er:</a:t>
            </a:r>
            <a:endParaRPr lang="nb-NO" sz="12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anonymisering av </a:t>
            </a:r>
            <a:r>
              <a:rPr lang="nb-NO" sz="120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vegbilder</a:t>
            </a:r>
            <a:endParaRPr lang="nb-NO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prediksjon av vær og føreforhold på fjelloverganger</a:t>
            </a:r>
            <a:endParaRPr lang="nb-NO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tunnelovervåking</a:t>
            </a:r>
            <a:endParaRPr lang="nb-NO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kvikkleireanalyse</a:t>
            </a:r>
            <a:endParaRPr lang="nb-NO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automatisk inspeksjon av rekkverk</a:t>
            </a:r>
            <a:endParaRPr lang="nb-NO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mønsterdybdemåling på bildekk</a:t>
            </a:r>
            <a:endParaRPr lang="nb-NO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indent="0">
              <a:buFontTx/>
              <a:buNone/>
            </a:pPr>
            <a:endParaRPr lang="nb-NO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endParaRPr lang="nb-NO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b-NO" dirty="0">
                <a:hlinkClick r:id="rId4"/>
              </a:rPr>
              <a:t>Kunstig intelligens er banebrytende for tunnelsikkerheten | </a:t>
            </a:r>
            <a:r>
              <a:rPr lang="nb-NO" dirty="0" err="1">
                <a:hlinkClick r:id="rId4"/>
              </a:rPr>
              <a:t>Vegveven</a:t>
            </a:r>
            <a:r>
              <a:rPr lang="nb-NO" dirty="0">
                <a:hlinkClick r:id="rId4"/>
              </a:rPr>
              <a:t> (vegvesen.no)</a:t>
            </a:r>
            <a:br>
              <a:rPr lang="nb-NO" dirty="0"/>
            </a:br>
            <a:r>
              <a:rPr lang="nb-NO" dirty="0">
                <a:hlinkClick r:id="rId5"/>
              </a:rPr>
              <a:t>Kunstig intelligens kartlegger uønskede plantearter | </a:t>
            </a:r>
            <a:r>
              <a:rPr lang="nb-NO" dirty="0" err="1">
                <a:hlinkClick r:id="rId5"/>
              </a:rPr>
              <a:t>Vegveven</a:t>
            </a:r>
            <a:r>
              <a:rPr lang="nb-NO" dirty="0">
                <a:hlinkClick r:id="rId5"/>
              </a:rPr>
              <a:t> (vegvesen.no)</a:t>
            </a:r>
            <a:endParaRPr lang="nb-NO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b-NO" dirty="0"/>
          </a:p>
          <a:p>
            <a:pPr marL="171450" indent="-171450">
              <a:buFontTx/>
              <a:buChar char="-"/>
            </a:pPr>
            <a:endParaRPr lang="nb-NO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hlinkClick r:id="rId6"/>
              </a:rPr>
              <a:t>https://kommunikasjon.ntb.no/pressemelding/18370375/kom-frem-i-tide-finn-prognose-for-kolonnekjoring-i-appen-vegvesen-trafikk?publisherId=17847490&amp;lang=no</a:t>
            </a:r>
            <a:endParaRPr lang="nb-NO" sz="10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hlinkClick r:id="rId7"/>
              </a:rPr>
              <a:t>https://www.youtube.com/watch?v=hy2SbL7AzTw&amp;t=394s</a:t>
            </a:r>
            <a:endParaRPr lang="nb-NO" sz="10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0" indent="0">
              <a:buFontTx/>
              <a:buNone/>
            </a:pPr>
            <a:endParaRPr lang="nb-NO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endParaRPr lang="nb-NO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8"/>
              </a:rPr>
              <a:t>https://www.vegvesen.no/fag/fokusomrader/forskning-innovasjon-og-utvikling/pagaende-programmer-og-prosjekter/fjordx/nyhetsarkiv/denne-aluminiumsbrua-kan-utlose-et-nytt-industrieventyr-for-norge/</a:t>
            </a:r>
            <a:endParaRPr lang="nb-NO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6FD18-0EDE-457A-84FA-CBF333458789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6658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7200" b="1" dirty="0">
                <a:latin typeface="Calibri" panose="020F0502020204030204" pitchFamily="34" charset="0"/>
                <a:ea typeface="Calibri" panose="020F0502020204030204" pitchFamily="34" charset="0"/>
              </a:rPr>
              <a:t>Positiv utvikling: </a:t>
            </a:r>
            <a:r>
              <a:rPr lang="nb-NO" sz="7200" dirty="0">
                <a:latin typeface="Calibri" panose="020F0502020204030204" pitchFamily="34" charset="0"/>
                <a:ea typeface="Calibri" panose="020F0502020204030204" pitchFamily="34" charset="0"/>
              </a:rPr>
              <a:t>Grafen viser at siden 1970 er trafikken mer enn tredoblet, mens antall trafikkdrepte er redusert med mer enn 80 prosent</a:t>
            </a:r>
          </a:p>
          <a:p>
            <a:r>
              <a:rPr lang="nb-NO" sz="7200" dirty="0">
                <a:latin typeface="Calibri" panose="020F0502020204030204" pitchFamily="34" charset="0"/>
                <a:ea typeface="Calibri" panose="020F0502020204030204" pitchFamily="34" charset="0"/>
              </a:rPr>
              <a:t>Kampanjefilm: Takk for oppmerksomheten</a:t>
            </a:r>
            <a:br>
              <a:rPr lang="nb-NO" sz="72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b-NO" sz="9600" dirty="0">
                <a:hlinkClick r:id="rId3"/>
              </a:rPr>
              <a:t>(1) Facebook</a:t>
            </a:r>
            <a:endParaRPr lang="nb-NO" sz="7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b-NO" sz="7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sz="4800" b="1" dirty="0">
                <a:latin typeface="Calibri" panose="020F0502020204030204" pitchFamily="34" charset="0"/>
                <a:ea typeface="Calibri" panose="020F0502020204030204" pitchFamily="34" charset="0"/>
              </a:rPr>
              <a:t>Nullvisjonen </a:t>
            </a:r>
            <a:r>
              <a:rPr lang="nb-NO" sz="4800" dirty="0">
                <a:latin typeface="Calibri" panose="020F0502020204030204" pitchFamily="34" charset="0"/>
                <a:ea typeface="Calibri" panose="020F0502020204030204" pitchFamily="34" charset="0"/>
              </a:rPr>
              <a:t>(kom i 2001)</a:t>
            </a:r>
            <a:r>
              <a:rPr lang="nb-NO" sz="4800" b="1" dirty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r>
              <a:rPr lang="nb-NO" sz="4800" dirty="0">
                <a:latin typeface="Calibri" panose="020F0502020204030204" pitchFamily="34" charset="0"/>
                <a:ea typeface="Calibri" panose="020F0502020204030204" pitchFamily="34" charset="0"/>
              </a:rPr>
              <a:t> Ingen skal bli drept eller hardt skadde i trafikken</a:t>
            </a:r>
          </a:p>
          <a:p>
            <a:endParaRPr lang="nb-NO" sz="48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sz="4800" b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2024: </a:t>
            </a:r>
            <a:r>
              <a:rPr lang="nb-NO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89</a:t>
            </a:r>
            <a:r>
              <a:rPr lang="nb-NO" sz="4800" b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r>
              <a:rPr lang="nb-NO" sz="4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drepte i trafikken og om lag </a:t>
            </a:r>
            <a:r>
              <a:rPr lang="nb-NO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620</a:t>
            </a:r>
            <a:r>
              <a:rPr lang="nb-NO" sz="4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hardt skadde (tallene er foreløpige – </a:t>
            </a:r>
            <a:r>
              <a:rPr lang="nb-NO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endelige</a:t>
            </a:r>
            <a:r>
              <a:rPr lang="nb-NO" sz="4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tall fra SSB i mai)</a:t>
            </a:r>
          </a:p>
          <a:p>
            <a:r>
              <a:rPr lang="nb-NO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Det var 20 prosent færre drepte i 2024 sammenlignet med 2023. </a:t>
            </a:r>
            <a:br>
              <a:rPr lang="nb-NO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b-NO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Antallet er på nivå med det vi så under pandemien, da det var historisk lavt antall drepte. </a:t>
            </a:r>
            <a:br>
              <a:rPr lang="nb-NO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b-NO" sz="4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Det er en nedgang i antall hardt skadde, og det er ikke tidligere registrert så få hardt skadde i løpet av et </a:t>
            </a:r>
            <a:r>
              <a:rPr lang="nb-NO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kalender</a:t>
            </a:r>
            <a:r>
              <a:rPr lang="nb-NO" sz="4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år. </a:t>
            </a:r>
          </a:p>
          <a:p>
            <a:endParaRPr lang="nb-NO" sz="4800" u="sng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br>
              <a:rPr lang="nb-NO" sz="4800" b="1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b-NO" sz="4800" dirty="0">
                <a:latin typeface="Calibri" panose="020F0502020204030204" pitchFamily="34" charset="0"/>
                <a:ea typeface="Calibri" panose="020F0502020204030204" pitchFamily="34" charset="0"/>
              </a:rPr>
              <a:t>Norge har flere år på rad vært best på trafikksikkerhet -  med færrest drepte pr million innbygger i Europa. </a:t>
            </a:r>
          </a:p>
          <a:p>
            <a:br>
              <a:rPr lang="nb-NO" sz="4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b-NO" sz="4800" b="1" dirty="0">
                <a:latin typeface="Calibri" panose="020F0502020204030204" pitchFamily="34" charset="0"/>
                <a:ea typeface="Calibri" panose="020F0502020204030204" pitchFamily="34" charset="0"/>
              </a:rPr>
              <a:t>Hva betyr det å bidra til trygge trafikanter og sikre kjøretøy</a:t>
            </a:r>
            <a:r>
              <a:rPr lang="nb-NO" sz="4800" dirty="0"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</a:p>
          <a:p>
            <a:pPr marL="343414" indent="-343414">
              <a:buFont typeface="Symbol" panose="05050102010706020507" pitchFamily="18" charset="2"/>
              <a:buChar char=""/>
              <a:tabLst>
                <a:tab pos="457886" algn="l"/>
              </a:tabLst>
            </a:pPr>
            <a:r>
              <a:rPr lang="nb-NO" sz="4800" dirty="0">
                <a:latin typeface="Calibri" panose="020F0502020204030204" pitchFamily="34" charset="0"/>
                <a:ea typeface="Times New Roman" panose="02020603050405020304" pitchFamily="18" charset="0"/>
              </a:rPr>
              <a:t>Sikre at </a:t>
            </a:r>
            <a:r>
              <a:rPr lang="nb-NO" sz="4800" b="1" dirty="0">
                <a:latin typeface="Calibri" panose="020F0502020204030204" pitchFamily="34" charset="0"/>
                <a:ea typeface="Times New Roman" panose="02020603050405020304" pitchFamily="18" charset="0"/>
              </a:rPr>
              <a:t>trafikantene har gode kunnskaper og ferdigheter </a:t>
            </a:r>
            <a:r>
              <a:rPr lang="nb-NO" sz="4800" dirty="0">
                <a:latin typeface="Calibri" panose="020F0502020204030204" pitchFamily="34" charset="0"/>
                <a:ea typeface="Times New Roman" panose="02020603050405020304" pitchFamily="18" charset="0"/>
              </a:rPr>
              <a:t>og at </a:t>
            </a:r>
            <a:r>
              <a:rPr lang="nb-NO" sz="4800" b="1" dirty="0">
                <a:latin typeface="Calibri" panose="020F0502020204030204" pitchFamily="34" charset="0"/>
                <a:ea typeface="Times New Roman" panose="02020603050405020304" pitchFamily="18" charset="0"/>
              </a:rPr>
              <a:t>kjøretøy er i nødvendig teknisk stand </a:t>
            </a:r>
            <a:r>
              <a:rPr lang="nb-NO" sz="4800" dirty="0">
                <a:latin typeface="Calibri" panose="020F0502020204030204" pitchFamily="34" charset="0"/>
                <a:ea typeface="Times New Roman" panose="02020603050405020304" pitchFamily="18" charset="0"/>
              </a:rPr>
              <a:t>til å kunne ferdes trygt i trafikken. </a:t>
            </a:r>
            <a:endParaRPr lang="nb-NO" sz="4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3414" indent="-343414">
              <a:buFont typeface="Symbol" panose="05050102010706020507" pitchFamily="18" charset="2"/>
              <a:buChar char=""/>
              <a:tabLst>
                <a:tab pos="457886" algn="l"/>
              </a:tabLst>
            </a:pPr>
            <a:r>
              <a:rPr lang="nb-NO" sz="4800" dirty="0">
                <a:latin typeface="Calibri" panose="020F0502020204030204" pitchFamily="34" charset="0"/>
                <a:ea typeface="Times New Roman" panose="02020603050405020304" pitchFamily="18" charset="0"/>
              </a:rPr>
              <a:t>Målrettet TS-arbeid (gjennom trafikantopplæring, trafikksikkerhetskampanjer, krav til kjøretøy, tilsyn og kontroll) der det gir størst effekt</a:t>
            </a:r>
            <a:endParaRPr lang="nb-NO" sz="4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3414" indent="-343414">
              <a:buFont typeface="Symbol" panose="05050102010706020507" pitchFamily="18" charset="2"/>
              <a:buChar char=""/>
              <a:tabLst>
                <a:tab pos="457886" algn="l"/>
              </a:tabLst>
            </a:pPr>
            <a:r>
              <a:rPr lang="nb-NO" sz="4800" dirty="0">
                <a:latin typeface="Calibri" panose="020F0502020204030204" pitchFamily="34" charset="0"/>
                <a:ea typeface="Times New Roman" panose="02020603050405020304" pitchFamily="18" charset="0"/>
              </a:rPr>
              <a:t>Bruk av </a:t>
            </a:r>
            <a:r>
              <a:rPr lang="nb-NO" sz="4800" b="1" dirty="0">
                <a:latin typeface="Calibri" panose="020F0502020204030204" pitchFamily="34" charset="0"/>
                <a:ea typeface="Times New Roman" panose="02020603050405020304" pitchFamily="18" charset="0"/>
              </a:rPr>
              <a:t>innovativ teknologi og analyse </a:t>
            </a:r>
            <a:r>
              <a:rPr lang="nb-NO" sz="4800" dirty="0">
                <a:latin typeface="Calibri" panose="020F0502020204030204" pitchFamily="34" charset="0"/>
                <a:ea typeface="Times New Roman" panose="02020603050405020304" pitchFamily="18" charset="0"/>
              </a:rPr>
              <a:t>for bedre ressursutnyttelse.</a:t>
            </a:r>
            <a:endParaRPr lang="nb-NO" sz="4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3414" indent="-343414">
              <a:buFont typeface="Symbol" panose="05050102010706020507" pitchFamily="18" charset="2"/>
              <a:buChar char=""/>
              <a:tabLst>
                <a:tab pos="457886" algn="l"/>
              </a:tabLst>
            </a:pPr>
            <a:r>
              <a:rPr lang="nb-NO" sz="4800" dirty="0">
                <a:latin typeface="Calibri" panose="020F0502020204030204" pitchFamily="34" charset="0"/>
                <a:ea typeface="Times New Roman" panose="02020603050405020304" pitchFamily="18" charset="0"/>
              </a:rPr>
              <a:t>Tilby flere digitale tjenester så folk slipper å reise til en trafikkstasjon / gjør hverdagen enklere for brukerne.</a:t>
            </a:r>
            <a:endParaRPr lang="nb-NO" sz="4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3414" indent="-343414">
              <a:buFont typeface="Symbol" panose="05050102010706020507" pitchFamily="18" charset="2"/>
              <a:buChar char=""/>
              <a:tabLst>
                <a:tab pos="457886" algn="l"/>
              </a:tabLst>
            </a:pPr>
            <a:r>
              <a:rPr lang="nb-NO" sz="4800" dirty="0">
                <a:latin typeface="Calibri" panose="020F0502020204030204" pitchFamily="34" charset="0"/>
                <a:ea typeface="Times New Roman" panose="02020603050405020304" pitchFamily="18" charset="0"/>
              </a:rPr>
              <a:t>Nullvisjonen gir kraft og retning, særlig med tanke på de alvorligste trafikkulykkene</a:t>
            </a:r>
            <a:endParaRPr lang="nb-NO" sz="4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3414" indent="-343414">
              <a:buFont typeface="Symbol" panose="05050102010706020507" pitchFamily="18" charset="2"/>
              <a:buChar char=""/>
              <a:tabLst>
                <a:tab pos="457886" algn="l"/>
              </a:tabLst>
            </a:pPr>
            <a:r>
              <a:rPr lang="nb-NO" sz="4800" dirty="0">
                <a:latin typeface="Calibri" panose="020F0502020204030204" pitchFamily="34" charset="0"/>
                <a:ea typeface="Times New Roman" panose="02020603050405020304" pitchFamily="18" charset="0"/>
              </a:rPr>
              <a:t>Nullvisjonen har tre pilarer; etikk, kunnskap og ansvar</a:t>
            </a:r>
            <a:endParaRPr lang="nb-NO" sz="4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3414" indent="-343414">
              <a:buFont typeface="Symbol" panose="05050102010706020507" pitchFamily="18" charset="2"/>
              <a:buChar char=""/>
              <a:tabLst>
                <a:tab pos="457886" algn="l"/>
              </a:tabLst>
            </a:pPr>
            <a:r>
              <a:rPr lang="nb-NO" sz="4800" dirty="0">
                <a:latin typeface="Calibri" panose="020F0502020204030204" pitchFamily="34" charset="0"/>
                <a:ea typeface="Times New Roman" panose="02020603050405020304" pitchFamily="18" charset="0"/>
              </a:rPr>
              <a:t>Statens vegvesen er en viktig bidragsyter til nasjonale mål gjennom vår langsiktige, systematiske, kunnskapsbaserte arbeid med </a:t>
            </a:r>
            <a:r>
              <a:rPr lang="nb-NO" sz="4800" dirty="0"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veg, trafikant og kjøretøy.</a:t>
            </a:r>
            <a:endParaRPr lang="nb-NO" sz="4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3414" indent="-343414">
              <a:buFont typeface="Symbol" panose="05050102010706020507" pitchFamily="18" charset="2"/>
              <a:buChar char=""/>
              <a:tabLst>
                <a:tab pos="457886" algn="l"/>
              </a:tabLst>
            </a:pPr>
            <a:r>
              <a:rPr lang="nb-NO" sz="4800" dirty="0">
                <a:latin typeface="Calibri" panose="020F0502020204030204" pitchFamily="34" charset="0"/>
                <a:ea typeface="Times New Roman" panose="02020603050405020304" pitchFamily="18" charset="0"/>
              </a:rPr>
              <a:t>Vi har nasjonalt sektoransvar for trafikksikkerhet. Vi har ei viktig rolle i arbeidet mot nullvisjonen og for å nå nasjonale mål og ambisjoner. </a:t>
            </a:r>
            <a:endParaRPr lang="nb-NO" sz="48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0A8F8-DE54-4687-87A5-A2C4E405A829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6019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501316">
              <a:defRPr/>
            </a:pPr>
            <a:r>
              <a:rPr lang="nb-NO" dirty="0"/>
              <a:t>Tall pr. 31.12. 2024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0A8F8-DE54-4687-87A5-A2C4E405A829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1747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501316">
              <a:defRPr/>
            </a:pPr>
            <a:r>
              <a:rPr lang="nb-NO" b="0" dirty="0"/>
              <a:t>Vi arbeider på oppdrag fra regjeringa. </a:t>
            </a:r>
            <a:br>
              <a:rPr lang="nb-NO" b="0" dirty="0"/>
            </a:br>
            <a:r>
              <a:rPr lang="nb-NO" b="0" dirty="0"/>
              <a:t>Målet i Nasjonal transportplan er et effektivt, miljøvennlig og trygt transportsystem i 2050  </a:t>
            </a:r>
          </a:p>
          <a:p>
            <a:pPr defTabSz="1501316">
              <a:defRPr/>
            </a:pPr>
            <a:endParaRPr lang="nb-NO" b="0" dirty="0"/>
          </a:p>
          <a:p>
            <a:r>
              <a:rPr lang="nb-NO" sz="1200" i="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Regjeringens prioriteringer skal bidra til et framtidsrettet transportsystem, </a:t>
            </a:r>
          </a:p>
          <a:p>
            <a:r>
              <a:rPr lang="nb-NO" sz="1200" i="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der vi tar vare på det vi har, utbedrer og utnytter kapasiteten bedre</a:t>
            </a:r>
          </a:p>
          <a:p>
            <a:r>
              <a:rPr lang="nb-NO" sz="1200" i="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der vi kan og bygger nytt der vi må.</a:t>
            </a:r>
            <a:endParaRPr lang="nb-NO" sz="2000" dirty="0">
              <a:solidFill>
                <a:schemeClr val="bg1"/>
              </a:solidFill>
            </a:endParaRPr>
          </a:p>
          <a:p>
            <a:pPr>
              <a:defRPr/>
            </a:pPr>
            <a:endParaRPr lang="nb-NO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nb-NO" sz="2000" dirty="0">
                <a:solidFill>
                  <a:schemeClr val="bg1"/>
                </a:solidFill>
              </a:rPr>
              <a:t>NTP-målet er brutt opp i </a:t>
            </a:r>
            <a:r>
              <a:rPr lang="nb-NO" dirty="0">
                <a:solidFill>
                  <a:schemeClr val="bg1"/>
                </a:solidFill>
              </a:rPr>
              <a:t>fem toppmål (se illustrasjon)</a:t>
            </a:r>
            <a:br>
              <a:rPr lang="nb-NO" sz="2000" dirty="0">
                <a:solidFill>
                  <a:schemeClr val="bg1"/>
                </a:solidFill>
              </a:rPr>
            </a:br>
            <a:r>
              <a:rPr lang="nb-NO" sz="2000" dirty="0">
                <a:solidFill>
                  <a:schemeClr val="bg1"/>
                </a:solidFill>
              </a:rPr>
              <a:t>Disse skal vi styre mot, og disse blir vi målt på.</a:t>
            </a:r>
          </a:p>
          <a:p>
            <a:pPr>
              <a:defRPr/>
            </a:pPr>
            <a:r>
              <a:rPr lang="nb-NO" dirty="0">
                <a:solidFill>
                  <a:schemeClr val="bg1"/>
                </a:solidFill>
              </a:rPr>
              <a:t>- og</a:t>
            </a:r>
            <a:r>
              <a:rPr lang="nb-NO" sz="2000" dirty="0">
                <a:solidFill>
                  <a:schemeClr val="bg1"/>
                </a:solidFill>
              </a:rPr>
              <a:t> gjennom alt skal vi være brukerorienterte!</a:t>
            </a:r>
            <a:endParaRPr lang="nb-NO" sz="2000" b="1" dirty="0">
              <a:solidFill>
                <a:schemeClr val="bg1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6FD18-0EDE-457A-84FA-CBF333458789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142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772">
              <a:defRPr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</a:rPr>
              <a:t>Folk skal komme seg til og fra arbeid, skole og fritid. Varer skal inn og ut. </a:t>
            </a:r>
          </a:p>
          <a:p>
            <a:pPr defTabSz="915772">
              <a:defRPr/>
            </a:pPr>
            <a:endParaRPr lang="nb-N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5772">
              <a:defRPr/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stadig bedre vegnett øker produktivitet og verdiskapning i Norge. </a:t>
            </a:r>
            <a:b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Våre tiltak langs riksveger bidrar til sikrere veger, spredt bosetting og konkurransedyktig næringsliv i hele landet. </a:t>
            </a:r>
            <a:endParaRPr lang="nb-NO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6FD18-0EDE-457A-84FA-CBF333458789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8862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Det har skjedd mye de senere årene innenfor veitransportsektoren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475 000 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avganger i løpet av 2021 på riksveiferjesambandene</a:t>
            </a: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>
                <a:latin typeface="Calibri" panose="020F0502020204030204" pitchFamily="34" charset="0"/>
                <a:ea typeface="Times New Roman" panose="02020603050405020304" pitchFamily="18" charset="0"/>
              </a:rPr>
              <a:t>16 riksveiferjesamband</a:t>
            </a:r>
            <a:endParaRPr kumimoji="0" lang="nb-NO" sz="1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 </a:t>
            </a: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høyfjellsoverganger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10 600 km riksveinett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1 500 km gang- og sykkelveinett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 har altså skjedd mye, og det skal skje mye framover!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1E86D-AFF2-4219-BD67-CB1AD22DCF3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605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55575" y="574675"/>
            <a:ext cx="6621463" cy="372427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Det har skjedd mye de senere årene innenfor veitransportsektoren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475 000 </a:t>
            </a: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avganger i løpet av 2021 på riksveiferjesambandene</a:t>
            </a:r>
            <a:endParaRPr kumimoji="0" lang="nb-NO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>
                <a:latin typeface="Calibri" panose="020F0502020204030204" pitchFamily="34" charset="0"/>
                <a:ea typeface="Times New Roman" panose="02020603050405020304" pitchFamily="18" charset="0"/>
              </a:rPr>
              <a:t>16 riksveiferjesamband</a:t>
            </a:r>
            <a:endParaRPr kumimoji="0" lang="nb-NO" sz="1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 </a:t>
            </a: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høyfjellsoverganger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10 600 km riksveinett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1 500 km gang- og sykkelveinett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 har altså skjedd mye, og det skal skje mye framover!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C1E86D-AFF2-4219-BD67-CB1AD22DCF3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112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501316">
              <a:defRPr/>
            </a:pPr>
            <a:r>
              <a:rPr lang="nb-NO" b="1" i="0" dirty="0"/>
              <a:t>Riksvegnettet er hovedpulsåren </a:t>
            </a:r>
            <a:r>
              <a:rPr lang="nb-NO" dirty="0"/>
              <a:t>som strekker seg fra nord til sør, øst til vest, og ut i Europa. </a:t>
            </a:r>
          </a:p>
          <a:p>
            <a:pPr defTabSz="1501316">
              <a:defRPr/>
            </a:pPr>
            <a:r>
              <a:rPr lang="nb-NO" dirty="0"/>
              <a:t>Det er </a:t>
            </a:r>
            <a:r>
              <a:rPr lang="nb-NO" b="1" dirty="0"/>
              <a:t>lange avstander, </a:t>
            </a:r>
            <a:r>
              <a:rPr lang="nb-NO" dirty="0"/>
              <a:t>og landet skal bindes sammen i</a:t>
            </a:r>
            <a:r>
              <a:rPr lang="nb-NO" b="1" dirty="0"/>
              <a:t> utfordrende geografi og klima.</a:t>
            </a:r>
            <a:r>
              <a:rPr lang="nb-NO" dirty="0"/>
              <a:t> </a:t>
            </a:r>
          </a:p>
          <a:p>
            <a:pPr defTabSz="1501316">
              <a:defRPr/>
            </a:pPr>
            <a:r>
              <a:rPr lang="nb-NO" dirty="0"/>
              <a:t>Det gjør det utfordrende å planlegge, bygge, og drifte og vedlikeholde.</a:t>
            </a:r>
            <a:endParaRPr lang="nb-NO" dirty="0">
              <a:cs typeface="Calibri"/>
            </a:endParaRPr>
          </a:p>
          <a:p>
            <a:pPr defTabSz="1501316">
              <a:defRPr/>
            </a:pPr>
            <a:endParaRPr lang="nb-NO" dirty="0"/>
          </a:p>
          <a:p>
            <a:pPr defTabSz="1501316">
              <a:defRPr/>
            </a:pPr>
            <a:r>
              <a:rPr lang="nb-NO" dirty="0"/>
              <a:t>I årene som kommer vil tallet på reiser og trafikanter i Norge øke. Flere vil gå, sykle, reise kollektivt eller kjøre bil: Vi blir flere som skal dele vegen. </a:t>
            </a:r>
          </a:p>
          <a:p>
            <a:pPr defTabSz="1501316">
              <a:defRPr/>
            </a:pPr>
            <a:r>
              <a:rPr lang="nb-NO" dirty="0"/>
              <a:t>Det betyr at </a:t>
            </a:r>
            <a:r>
              <a:rPr lang="nb-NO" b="1" dirty="0"/>
              <a:t>transporten i framtida må bli mer effektiv, ta mindre plass og forurense og støye mindre</a:t>
            </a:r>
            <a:r>
              <a:rPr lang="nb-NO" dirty="0"/>
              <a:t>. </a:t>
            </a:r>
            <a:br>
              <a:rPr lang="nb-NO" dirty="0"/>
            </a:br>
            <a:r>
              <a:rPr lang="nb-NO" dirty="0"/>
              <a:t>Statens vegvesens jobb er å utvikle smarte løsninger som ivaretar dette best mulig.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6FD18-0EDE-457A-84FA-CBF333458789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4476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3200" dirty="0">
                <a:hlinkClick r:id="rId3"/>
              </a:rPr>
              <a:t>Statens vegvesen - ITS og fremtidens mobilitet – </a:t>
            </a:r>
            <a:r>
              <a:rPr lang="nb-NO" sz="3200" dirty="0" err="1">
                <a:hlinkClick r:id="rId3"/>
              </a:rPr>
              <a:t>YouTube</a:t>
            </a:r>
            <a:r>
              <a:rPr lang="nb-NO" sz="3200" dirty="0"/>
              <a:t> - https://www.youtube.com/watch?v=WcNDEpxLiis</a:t>
            </a:r>
            <a:endParaRPr lang="nb-NO" sz="2000" b="1" dirty="0"/>
          </a:p>
          <a:p>
            <a:endParaRPr lang="nb-NO" sz="2000" b="1" dirty="0"/>
          </a:p>
          <a:p>
            <a:pPr marL="281497" indent="-281497">
              <a:buFont typeface="Arial" panose="020B0604020202020204" pitchFamily="34" charset="0"/>
              <a:buChar char="•"/>
            </a:pPr>
            <a:r>
              <a:rPr lang="nb-NO" sz="2000" b="1" dirty="0"/>
              <a:t>Krav til framtidas transport</a:t>
            </a:r>
            <a:r>
              <a:rPr lang="nb-NO" sz="2000" dirty="0"/>
              <a:t>:</a:t>
            </a:r>
            <a:r>
              <a:rPr lang="nb-NO" dirty="0"/>
              <a:t> </a:t>
            </a:r>
            <a:r>
              <a:rPr lang="nb-NO" b="1" dirty="0"/>
              <a:t>Det</a:t>
            </a:r>
            <a:r>
              <a:rPr lang="nb-NO" sz="2000" b="1" dirty="0"/>
              <a:t> skal være enkelt å reise og transportere varer. Det må ta mindre plass, forurense og støye mindre </a:t>
            </a:r>
          </a:p>
          <a:p>
            <a:pPr marL="281497" indent="-281497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srgbClr val="000000"/>
                </a:solidFill>
                <a:latin typeface="Calibri" panose="020F0502020204030204" pitchFamily="34" charset="0"/>
              </a:rPr>
              <a:t>Bruk av ny teknologi i Statens vegvesen handler om å utvikle transportsystemet vårt for å gi gode reiseopplevelser. </a:t>
            </a:r>
            <a:endParaRPr lang="nb-NO" sz="2000" dirty="0">
              <a:cs typeface="Calibri"/>
            </a:endParaRPr>
          </a:p>
          <a:p>
            <a:pPr marL="281497" indent="-281497" defTabSz="1501316">
              <a:buFont typeface="Arial" panose="020B0604020202020204" pitchFamily="34" charset="0"/>
              <a:buChar char="•"/>
              <a:defRPr/>
            </a:pPr>
            <a:r>
              <a:rPr lang="nb-NO" dirty="0"/>
              <a:t>Vegvesenet skal </a:t>
            </a:r>
            <a:r>
              <a:rPr lang="nb-NO" b="1" dirty="0"/>
              <a:t>ta ledende roller i </a:t>
            </a:r>
            <a:r>
              <a:rPr lang="nb-NO" dirty="0"/>
              <a:t>utviklinga av framtidas transport. </a:t>
            </a:r>
            <a:endParaRPr lang="nb-NO" dirty="0">
              <a:solidFill>
                <a:srgbClr val="FF0000"/>
              </a:solidFill>
            </a:endParaRPr>
          </a:p>
          <a:p>
            <a:pPr marL="281497" indent="-281497" defTabSz="1501316">
              <a:buFont typeface="Arial" panose="020B0604020202020204" pitchFamily="34" charset="0"/>
              <a:buChar char="•"/>
              <a:defRPr/>
            </a:pPr>
            <a:r>
              <a:rPr lang="nb-NO" sz="1800" dirty="0">
                <a:solidFill>
                  <a:srgbClr val="FF0000"/>
                </a:solidFill>
                <a:latin typeface="Segoe UI" panose="020B0502040204020203" pitchFamily="34" charset="0"/>
              </a:rPr>
              <a:t>Vi har rolle som myndighet og regulator. </a:t>
            </a:r>
            <a:r>
              <a:rPr lang="nb-NO" b="1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Utformer regelverk for et framtidsrettet vegtransportsystem </a:t>
            </a:r>
            <a:r>
              <a:rPr lang="nb-NO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basert på internasjonalt arbeid og standardisering.</a:t>
            </a:r>
            <a:endParaRPr lang="nb-NO" dirty="0">
              <a:solidFill>
                <a:srgbClr val="FF0000"/>
              </a:solidFill>
              <a:cs typeface="Calibri"/>
            </a:endParaRPr>
          </a:p>
          <a:p>
            <a:pPr marL="281497" indent="-281497">
              <a:buFont typeface="Arial" panose="020B0604020202020204" pitchFamily="34" charset="0"/>
              <a:buChar char="•"/>
            </a:pPr>
            <a:r>
              <a:rPr lang="nb-NO" sz="2000" b="1" dirty="0"/>
              <a:t>Ny teknologi og digitale løsninger vil hjelpe oss med å gjøre trafikantenes hverdag enklere, tryggere og grønnere.</a:t>
            </a:r>
            <a:r>
              <a:rPr lang="nb-NO" sz="2000" dirty="0"/>
              <a:t> </a:t>
            </a:r>
          </a:p>
          <a:p>
            <a:pPr marL="1032155" lvl="1" indent="-281497">
              <a:buFont typeface="Arial" panose="020B0604020202020204" pitchFamily="34" charset="0"/>
              <a:buChar char="•"/>
              <a:defRPr/>
            </a:pPr>
            <a:r>
              <a:rPr lang="nb-NO" dirty="0"/>
              <a:t>Ta i bruk ny teknologi for å styrke arbeidet med trafikksikkerhet, fremkommelighet og bærekraft </a:t>
            </a:r>
            <a:endParaRPr lang="nb-NO" sz="2000" dirty="0">
              <a:cs typeface="Calibri"/>
            </a:endParaRPr>
          </a:p>
          <a:p>
            <a:pPr marL="1032155" lvl="1" indent="-281497">
              <a:buFont typeface="Arial" panose="020B0604020202020204" pitchFamily="34" charset="0"/>
              <a:buChar char="•"/>
              <a:defRPr/>
            </a:pPr>
            <a:r>
              <a:rPr lang="nb-NO" sz="2000" dirty="0"/>
              <a:t>Ta ansvar for riktig forvaltning og deling av veg- og </a:t>
            </a:r>
            <a:r>
              <a:rPr lang="nb-NO" dirty="0" err="1"/>
              <a:t>transportdata</a:t>
            </a:r>
            <a:r>
              <a:rPr lang="nb-NO" dirty="0"/>
              <a:t>. Legge g</a:t>
            </a:r>
            <a:r>
              <a:rPr lang="nb-NO" sz="2000" dirty="0"/>
              <a:t>runnlaget for at </a:t>
            </a:r>
            <a:r>
              <a:rPr lang="nb-NO" dirty="0"/>
              <a:t>andre aktører kan utvikle gode trafikk – og transporttjenester</a:t>
            </a:r>
            <a:r>
              <a:rPr lang="nb-NO" sz="2000" dirty="0"/>
              <a:t> som forenkler hverdagen for trafikantene, og gjør det lett å velge miljøvennlige reisemåter.</a:t>
            </a:r>
          </a:p>
          <a:p>
            <a:pPr marL="1032155" lvl="1" indent="-281497">
              <a:buFont typeface="Arial" panose="020B0604020202020204" pitchFamily="34" charset="0"/>
              <a:buChar char="•"/>
              <a:defRPr/>
            </a:pPr>
            <a:r>
              <a:rPr lang="nb-NO" sz="2000" b="1" dirty="0" err="1">
                <a:latin typeface="Calibri" panose="020F0502020204030204" pitchFamily="34" charset="0"/>
                <a:ea typeface="Calibri" panose="020F0502020204030204" pitchFamily="34" charset="0"/>
              </a:rPr>
              <a:t>Jammetest</a:t>
            </a: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</a:rPr>
              <a:t> for å håndtere sikkerhetstrusler: 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</a:rPr>
              <a:t>Statens vegvesen leder samarbeidet som årlig arrangerer verdens største åpne </a:t>
            </a:r>
            <a:r>
              <a:rPr lang="nb-NO" sz="2000" b="1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jammetest</a:t>
            </a:r>
            <a:r>
              <a:rPr lang="nb-NO" sz="20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på Andøya.</a:t>
            </a:r>
            <a:br>
              <a:rPr lang="nb-NO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b-NO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Der legger 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</a:rPr>
              <a:t>myndighetene til rette for at industri og akademia skal bruke globale navigasjonssystem på en mer robust og forsvarlig måte.  </a:t>
            </a:r>
            <a:br>
              <a:rPr lang="nb-NO" sz="20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</a:rPr>
              <a:t>Rundt 300 deltagere fra 20 land samles </a:t>
            </a:r>
            <a:r>
              <a:rPr lang="nb-NO" sz="2000" b="0" dirty="0">
                <a:latin typeface="Calibri" panose="020F0502020204030204" pitchFamily="34" charset="0"/>
                <a:ea typeface="Calibri" panose="020F0502020204030204" pitchFamily="34" charset="0"/>
              </a:rPr>
              <a:t>(mange bedrifter)</a:t>
            </a:r>
            <a:br>
              <a:rPr lang="nb-NO" sz="20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b-NO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Dette 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</a:rPr>
              <a:t>er et innovativt eksempel på hvordan Vegvesenet håndtere sikkerhetstrusler som følge av manipulering og forstyrrelser av posisjonsdata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6FD18-0EDE-457A-84FA-CBF333458789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1533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0254"/>
            <a:endParaRPr lang="nb-NO" sz="1200" dirty="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450254"/>
            <a:r>
              <a:rPr lang="nb-NO" sz="1200" dirty="0">
                <a:latin typeface="Calibri"/>
                <a:ea typeface="Calibri"/>
                <a:cs typeface="Calibri"/>
              </a:rPr>
              <a:t>Gode data trengs for å nå målet om enklere reisehverdag</a:t>
            </a:r>
            <a:r>
              <a:rPr lang="nb-NO" sz="12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,</a:t>
            </a:r>
            <a:r>
              <a:rPr lang="nb-NO" sz="1200" dirty="0">
                <a:latin typeface="Calibri"/>
                <a:ea typeface="Calibri"/>
                <a:cs typeface="Calibri"/>
              </a:rPr>
              <a:t> effektiv bruk av teknologi (som å få til utvikling mot automatisert kjøring)</a:t>
            </a:r>
            <a:r>
              <a:rPr lang="nb-NO" sz="12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, forbedring av trafikksikkerhet</a:t>
            </a:r>
            <a:r>
              <a:rPr lang="nb-NO" sz="1200" dirty="0">
                <a:latin typeface="Calibri"/>
                <a:ea typeface="Calibri"/>
                <a:cs typeface="Calibri"/>
              </a:rPr>
              <a:t> og for å få fram gode, digitale mobilitetstjenester som gjør at vi når målene for miljø og klima.  </a:t>
            </a:r>
            <a:endParaRPr lang="nb-NO" dirty="0">
              <a:latin typeface="Calibri"/>
              <a:ea typeface="Calibri"/>
              <a:cs typeface="Calibri"/>
            </a:endParaRPr>
          </a:p>
          <a:p>
            <a:pPr marL="450254"/>
            <a:r>
              <a:rPr lang="nb-NO" sz="12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343414" indent="-343414">
              <a:buFont typeface="Symbol" panose="05050102010706020507" pitchFamily="18" charset="2"/>
              <a:buChar char=""/>
            </a:pPr>
            <a:r>
              <a:rPr lang="nb-NO" sz="1200" dirty="0">
                <a:latin typeface="Calibri" panose="020F0502020204030204" pitchFamily="34" charset="0"/>
                <a:ea typeface="Calibri" panose="020F0502020204030204" pitchFamily="34" charset="0"/>
              </a:rPr>
              <a:t>Statens vegvesen - en av </a:t>
            </a:r>
            <a:r>
              <a:rPr lang="nb-NO" sz="1200" b="1" dirty="0">
                <a:latin typeface="Calibri" panose="020F0502020204030204" pitchFamily="34" charset="0"/>
                <a:ea typeface="Calibri" panose="020F0502020204030204" pitchFamily="34" charset="0"/>
              </a:rPr>
              <a:t>landets største dataforvaltere </a:t>
            </a:r>
            <a:r>
              <a:rPr lang="nb-NO" sz="1200" dirty="0">
                <a:latin typeface="Calibri" panose="020F0502020204030204" pitchFamily="34" charset="0"/>
                <a:ea typeface="Calibri" panose="020F0502020204030204" pitchFamily="34" charset="0"/>
              </a:rPr>
              <a:t>– </a:t>
            </a:r>
            <a:r>
              <a:rPr lang="nb-NO" sz="1200" b="1" dirty="0">
                <a:latin typeface="Calibri" panose="020F0502020204030204" pitchFamily="34" charset="0"/>
                <a:ea typeface="Calibri" panose="020F0502020204030204" pitchFamily="34" charset="0"/>
              </a:rPr>
              <a:t>vi har data om veg, vær, trafikk, kjøretøy og hendelser </a:t>
            </a:r>
            <a:r>
              <a:rPr lang="nb-NO" sz="1200" dirty="0">
                <a:latin typeface="Calibri" panose="020F0502020204030204" pitchFamily="34" charset="0"/>
                <a:ea typeface="Calibri" panose="020F0502020204030204" pitchFamily="34" charset="0"/>
              </a:rPr>
              <a:t>mm. Vi leverer </a:t>
            </a:r>
            <a:r>
              <a:rPr lang="nb-NO" sz="1200" b="1" dirty="0">
                <a:latin typeface="Calibri" panose="020F0502020204030204" pitchFamily="34" charset="0"/>
                <a:ea typeface="Calibri" panose="020F0502020204030204" pitchFamily="34" charset="0"/>
              </a:rPr>
              <a:t>data til eksterne mer enn 50 millioner ganger per uke</a:t>
            </a:r>
            <a:r>
              <a:rPr lang="nb-NO" sz="120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343414" indent="-343414">
              <a:spcAft>
                <a:spcPts val="1202"/>
              </a:spcAft>
              <a:buFont typeface="Symbol" panose="05050102010706020507" pitchFamily="18" charset="2"/>
              <a:buChar char=""/>
            </a:pPr>
            <a:r>
              <a:rPr lang="nb-NO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Vi jobber systematisk med kartlegging av data (med hensyn på både innhold, kvalitet og personvern) for å forbedre intern bruk og ekstern deling </a:t>
            </a:r>
            <a:endParaRPr lang="nb-NO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3414" indent="-343414">
              <a:buFont typeface="Symbol" panose="05050102010706020507" pitchFamily="18" charset="2"/>
              <a:buChar char=""/>
            </a:pPr>
            <a:r>
              <a:rPr lang="nb-NO" sz="1200" b="1" dirty="0">
                <a:latin typeface="Calibri" panose="020F0502020204030204" pitchFamily="34" charset="0"/>
                <a:ea typeface="Calibri" panose="020F0502020204030204" pitchFamily="34" charset="0"/>
              </a:rPr>
              <a:t>Våre data – ettertraktet gull for leverandører av kart- og navigasjonstjenester </a:t>
            </a:r>
            <a:r>
              <a:rPr lang="nb-NO" sz="1200" dirty="0">
                <a:latin typeface="Calibri" panose="020F0502020204030204" pitchFamily="34" charset="0"/>
                <a:ea typeface="Calibri" panose="020F0502020204030204" pitchFamily="34" charset="0"/>
              </a:rPr>
              <a:t>til trafikantene</a:t>
            </a:r>
            <a:r>
              <a:rPr lang="nb-NO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både nasjonalt og internasjonalt</a:t>
            </a:r>
            <a:r>
              <a:rPr lang="nb-NO" sz="1200" dirty="0"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343414" indent="-343414">
              <a:buFont typeface="Symbol" panose="05050102010706020507" pitchFamily="18" charset="2"/>
              <a:buChar char=""/>
            </a:pPr>
            <a:r>
              <a:rPr lang="nb-NO" sz="1200" b="1" dirty="0">
                <a:latin typeface="Calibri" panose="020F0502020204030204" pitchFamily="34" charset="0"/>
                <a:ea typeface="Calibri" panose="020F0502020204030204" pitchFamily="34" charset="0"/>
              </a:rPr>
              <a:t>Nasjonal vegdatabank </a:t>
            </a:r>
            <a:r>
              <a:rPr lang="nb-NO" sz="1200" dirty="0">
                <a:latin typeface="Calibri" panose="020F0502020204030204" pitchFamily="34" charset="0"/>
                <a:ea typeface="Calibri" panose="020F0502020204030204" pitchFamily="34" charset="0"/>
              </a:rPr>
              <a:t>(NVDB) inneholder offisiell informasjon fra hele vegnettet (både riksveger, fylkesveger, kommunale veger og skogsveger) med </a:t>
            </a:r>
            <a:r>
              <a:rPr lang="nb-NO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fokus på framkommelighet og beredskap.</a:t>
            </a:r>
            <a:br>
              <a:rPr lang="nb-NO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nb-NO" sz="12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b-NO" sz="1200" dirty="0">
                <a:latin typeface="Calibri" panose="020F0502020204030204" pitchFamily="34" charset="0"/>
                <a:ea typeface="Calibri" panose="020F0502020204030204" pitchFamily="34" charset="0"/>
              </a:rPr>
              <a:t>Det er rundt </a:t>
            </a:r>
            <a:r>
              <a:rPr lang="nb-NO" sz="1200" b="1" dirty="0">
                <a:latin typeface="Calibri" panose="020F0502020204030204" pitchFamily="34" charset="0"/>
                <a:ea typeface="Calibri" panose="020F0502020204030204" pitchFamily="34" charset="0"/>
              </a:rPr>
              <a:t>400 objekttyper i NVDB</a:t>
            </a:r>
            <a:r>
              <a:rPr lang="nb-NO" sz="1200" dirty="0">
                <a:latin typeface="Calibri" panose="020F0502020204030204" pitchFamily="34" charset="0"/>
                <a:ea typeface="Calibri" panose="020F0502020204030204" pitchFamily="34" charset="0"/>
              </a:rPr>
              <a:t>, omlag halvparten er fysisk </a:t>
            </a:r>
            <a:r>
              <a:rPr lang="nb-NO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vegutstyr</a:t>
            </a:r>
            <a:r>
              <a:rPr lang="nb-NO" sz="1200" dirty="0">
                <a:latin typeface="Calibri" panose="020F0502020204030204" pitchFamily="34" charset="0"/>
                <a:ea typeface="Calibri" panose="020F0502020204030204" pitchFamily="34" charset="0"/>
              </a:rPr>
              <a:t>. Resten ulike typer administrative data</a:t>
            </a:r>
            <a:br>
              <a:rPr lang="nb-NO" sz="12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b-NO" sz="1200" dirty="0">
                <a:latin typeface="Calibri" panose="020F0502020204030204" pitchFamily="34" charset="0"/>
                <a:ea typeface="Calibri" panose="020F0502020204030204" pitchFamily="34" charset="0"/>
              </a:rPr>
              <a:t>Fagdata knyttet til vegen er for eksempel ulykker, trafikkmengde, tunneler og bruer. </a:t>
            </a:r>
          </a:p>
          <a:p>
            <a:pPr marL="450254"/>
            <a:r>
              <a:rPr lang="nb-NO" sz="1200" dirty="0">
                <a:latin typeface="Calibri"/>
                <a:ea typeface="Calibri"/>
                <a:cs typeface="Calibri"/>
              </a:rPr>
              <a:t> </a:t>
            </a:r>
          </a:p>
          <a:p>
            <a:pPr marL="450254"/>
            <a:r>
              <a:rPr lang="nb-NO" sz="1200" b="1" dirty="0">
                <a:latin typeface="Calibri"/>
                <a:ea typeface="Calibri"/>
                <a:cs typeface="Calibri"/>
              </a:rPr>
              <a:t>Vi deler også gjennom ulike dataportaler – eks.: </a:t>
            </a:r>
          </a:p>
          <a:p>
            <a:pPr marL="450254"/>
            <a:endParaRPr lang="nb-NO" sz="1200" b="1" dirty="0">
              <a:latin typeface="Calibri"/>
              <a:ea typeface="Calibri"/>
              <a:cs typeface="Calibri"/>
            </a:endParaRPr>
          </a:p>
          <a:p>
            <a:pPr marL="343414" marR="0" lvl="0" indent="-34341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nb-NO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Vår egen portal: </a:t>
            </a:r>
            <a:r>
              <a:rPr lang="nb-NO" sz="12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https://dataut.vegvesen.no</a:t>
            </a:r>
            <a:r>
              <a:rPr lang="nb-NO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nb-NO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3414" indent="-343414">
              <a:buFont typeface="Symbol" panose="05050102010706020507" pitchFamily="18" charset="2"/>
              <a:buChar char=""/>
            </a:pPr>
            <a:r>
              <a:rPr lang="nb-NO" sz="1200" dirty="0">
                <a:latin typeface="Calibri" panose="020F0502020204030204" pitchFamily="34" charset="0"/>
                <a:ea typeface="Calibri" panose="020F0502020204030204" pitchFamily="34" charset="0"/>
              </a:rPr>
              <a:t>Transportportal.no  (samarbeid med Jernbanedirektoratet, ENTUR og Digitaliseringsdirektoratet) som Norges inngangsport til alle data om ruter, trafikk, veg og andre transport-data.  </a:t>
            </a:r>
          </a:p>
          <a:p>
            <a:pPr marL="343414" marR="0" lvl="0" indent="-34341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nb-NO" sz="1200" dirty="0">
                <a:latin typeface="Calibri" panose="020F0502020204030204" pitchFamily="34" charset="0"/>
                <a:ea typeface="Calibri" panose="020F0502020204030204" pitchFamily="34" charset="0"/>
              </a:rPr>
              <a:t>Nasjonal felles dataportal: Vegvesenet sine datasett eksporteres automatisk fra vår egen portal til den nasjonale dataportalen – Felles datakatalog - </a:t>
            </a:r>
            <a:r>
              <a:rPr lang="nb-NO" sz="12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https://data.norge.no</a:t>
            </a:r>
            <a:r>
              <a:rPr lang="nb-NO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nb-NO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3414" indent="-343414">
              <a:buFont typeface="Symbol" panose="05050102010706020507" pitchFamily="18" charset="2"/>
              <a:buChar char="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</a:rPr>
              <a:t>Geonorge.no </a:t>
            </a:r>
            <a:r>
              <a:rPr lang="en-US" sz="12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https://www.geonorge.no/</a:t>
            </a:r>
            <a:r>
              <a:rPr lang="nb-NO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det nasjonale nettstedet for kartdata og annen stedfestet informasjon i Norge,</a:t>
            </a:r>
            <a:r>
              <a:rPr lang="nb-NO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sz="1200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b-NO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1501316">
              <a:lnSpc>
                <a:spcPct val="150000"/>
              </a:lnSpc>
              <a:defRPr/>
            </a:pPr>
            <a:endParaRPr lang="nb-NO" b="0" dirty="0"/>
          </a:p>
          <a:p>
            <a:pPr defTabSz="1501316">
              <a:lnSpc>
                <a:spcPct val="150000"/>
              </a:lnSpc>
              <a:defRPr/>
            </a:pPr>
            <a:r>
              <a:rPr lang="nb-NO" b="1" dirty="0"/>
              <a:t>Noen av våre data:</a:t>
            </a:r>
          </a:p>
          <a:p>
            <a:pPr marL="171450" indent="-171450" defTabSz="1501316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dirty="0"/>
              <a:t>Nasjonal vegdatabank</a:t>
            </a:r>
            <a:endParaRPr lang="en-US" dirty="0">
              <a:cs typeface="Calibri"/>
            </a:endParaRPr>
          </a:p>
          <a:p>
            <a:pPr marL="171450" indent="-171450" defTabSz="1501316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dirty="0"/>
              <a:t>Trafikkdata</a:t>
            </a:r>
            <a:endParaRPr lang="en-US" dirty="0">
              <a:cs typeface="Calibri"/>
            </a:endParaRPr>
          </a:p>
          <a:p>
            <a:pPr marL="171450" indent="-171450" defTabSz="1501316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dirty="0"/>
              <a:t>Sanntids trafikkinformasjon</a:t>
            </a:r>
            <a:endParaRPr lang="en-US" dirty="0">
              <a:cs typeface="Calibri"/>
            </a:endParaRPr>
          </a:p>
          <a:p>
            <a:pPr marL="171450" indent="-171450" defTabSz="1501316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dirty="0"/>
              <a:t>Reisetider</a:t>
            </a:r>
            <a:endParaRPr lang="en-US" dirty="0">
              <a:cs typeface="Calibri"/>
            </a:endParaRPr>
          </a:p>
          <a:p>
            <a:pPr marL="171450" indent="-171450" defTabSz="1501316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dirty="0"/>
              <a:t>Trafikkmeldinger</a:t>
            </a:r>
            <a:endParaRPr lang="en-US" dirty="0">
              <a:cs typeface="Calibri"/>
            </a:endParaRPr>
          </a:p>
          <a:p>
            <a:pPr marL="171450" indent="-171450" defTabSz="1501316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dirty="0"/>
              <a:t>Webkamera</a:t>
            </a:r>
            <a:endParaRPr lang="en-US" dirty="0">
              <a:cs typeface="Calibri"/>
            </a:endParaRPr>
          </a:p>
          <a:p>
            <a:pPr marL="171450" indent="-171450" defTabSz="1501316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dirty="0"/>
              <a:t>Støykart</a:t>
            </a:r>
            <a:endParaRPr lang="en-US" dirty="0">
              <a:cs typeface="Calibri"/>
            </a:endParaRPr>
          </a:p>
          <a:p>
            <a:pPr marL="171450" indent="-171450" defTabSz="1501316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dirty="0"/>
              <a:t>Ruteplan (bil, gange/sykkel)</a:t>
            </a:r>
            <a:endParaRPr lang="en-US" dirty="0">
              <a:cs typeface="Calibri"/>
            </a:endParaRPr>
          </a:p>
          <a:p>
            <a:pPr marL="171450" indent="-171450" defTabSz="1501316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dirty="0"/>
              <a:t>Parkeringsplasser</a:t>
            </a:r>
            <a:endParaRPr lang="en-US" dirty="0">
              <a:cs typeface="Calibri"/>
            </a:endParaRPr>
          </a:p>
          <a:p>
            <a:pPr marL="171450" indent="-171450" defTabSz="1501316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dirty="0"/>
              <a:t>Verksteder</a:t>
            </a:r>
            <a:endParaRPr lang="en-US" dirty="0">
              <a:cs typeface="Calibri"/>
            </a:endParaRPr>
          </a:p>
          <a:p>
            <a:pPr marL="171450" indent="-171450" defTabSz="1501316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dirty="0"/>
              <a:t>Førerrettigheter</a:t>
            </a:r>
            <a:endParaRPr lang="en-US" dirty="0">
              <a:cs typeface="Calibri"/>
            </a:endParaRPr>
          </a:p>
          <a:p>
            <a:pPr marL="171450" indent="-171450" defTabSz="1501316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dirty="0" err="1"/>
              <a:t>Vegbilder</a:t>
            </a:r>
            <a:endParaRPr lang="nb-NO" dirty="0">
              <a:cs typeface="Calibri"/>
            </a:endParaRPr>
          </a:p>
          <a:p>
            <a:pPr marL="171450" indent="-171450" defTabSz="1501316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dirty="0"/>
              <a:t>Kjøretøy</a:t>
            </a:r>
            <a:endParaRPr lang="en-US" dirty="0">
              <a:cs typeface="Calibri"/>
            </a:endParaRPr>
          </a:p>
          <a:p>
            <a:pPr marL="171450" indent="-171450" defTabSz="1501316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dirty="0"/>
              <a:t>Eierinformasjon</a:t>
            </a:r>
            <a:endParaRPr lang="en-US" dirty="0">
              <a:cs typeface="Calibri"/>
            </a:endParaRPr>
          </a:p>
          <a:p>
            <a:pPr marL="171450" indent="-171450" defTabSz="1501316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dirty="0"/>
              <a:t>Tekniske kjøretøydata</a:t>
            </a:r>
            <a:endParaRPr lang="en-US" dirty="0">
              <a:cs typeface="Calibri"/>
            </a:endParaRPr>
          </a:p>
          <a:p>
            <a:pPr marL="171450" indent="-171450" defTabSz="1501316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dirty="0"/>
              <a:t>Transportørregister</a:t>
            </a:r>
            <a:endParaRPr lang="en-US" dirty="0">
              <a:cs typeface="Calibri"/>
            </a:endParaRPr>
          </a:p>
          <a:p>
            <a:pPr marL="171450" indent="-171450" defTabSz="1501316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dirty="0"/>
              <a:t>Trafikkskoler</a:t>
            </a:r>
            <a:endParaRPr lang="en-US" dirty="0">
              <a:cs typeface="Calibri"/>
            </a:endParaRPr>
          </a:p>
          <a:p>
            <a:pPr marL="171450" indent="-171450" defTabSz="1501316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dirty="0"/>
              <a:t>Statistikk og nøkkeltall</a:t>
            </a:r>
            <a:endParaRPr lang="en-US" dirty="0">
              <a:cs typeface="Calibri"/>
            </a:endParaRPr>
          </a:p>
          <a:p>
            <a:pPr marL="171450" indent="-171450" defTabSz="1501316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dirty="0"/>
              <a:t>Handicaptillatelser</a:t>
            </a:r>
            <a:endParaRPr lang="en-US" dirty="0">
              <a:cs typeface="Calibri"/>
            </a:endParaRPr>
          </a:p>
          <a:p>
            <a:pPr marL="171450" indent="-171450" defTabSz="1501316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b-NO" dirty="0"/>
              <a:t>Utslippsberegninger</a:t>
            </a:r>
            <a:endParaRPr lang="en-US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6FD18-0EDE-457A-84FA-CBF333458789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696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501316">
              <a:defRPr/>
            </a:pPr>
            <a:r>
              <a:rPr lang="nb-NO" sz="1200" dirty="0"/>
              <a:t>I Norge er det både kommunale, fylkeskommunale og statlige veger.</a:t>
            </a:r>
          </a:p>
          <a:p>
            <a:pPr defTabSz="1501316">
              <a:defRPr/>
            </a:pPr>
            <a:endParaRPr lang="nb-NO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1501316">
              <a:defRPr/>
            </a:pPr>
            <a:r>
              <a:rPr lang="nb-NO" sz="1800" b="1" dirty="0">
                <a:latin typeface="Calibri" panose="020F0502020204030204" pitchFamily="34" charset="0"/>
                <a:ea typeface="Calibri" panose="020F0502020204030204" pitchFamily="34" charset="0"/>
              </a:rPr>
              <a:t>Vegvesenet har ansvar for nasjonal beredskap. </a:t>
            </a:r>
            <a:br>
              <a:rPr lang="nb-NO" sz="18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</a:rPr>
              <a:t>Nasjonale regler for blant annet bygging og for skilting skal sikre at vegnettet er lesbart og gjenkjennelig. </a:t>
            </a:r>
          </a:p>
          <a:p>
            <a:pPr defTabSz="1501316">
              <a:defRPr/>
            </a:pPr>
            <a:endParaRPr lang="nb-NO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1501316">
              <a:defRPr/>
            </a:pPr>
            <a:r>
              <a:rPr lang="nb-NO" sz="1800" dirty="0">
                <a:latin typeface="Calibri" panose="020F0502020204030204" pitchFamily="34" charset="0"/>
                <a:ea typeface="Calibri" panose="020F0502020204030204" pitchFamily="34" charset="0"/>
              </a:rPr>
              <a:t>Vi bygger ny veg for å binde sammen regioner og øke konkurransekraften til næringslivet. </a:t>
            </a:r>
            <a:endParaRPr lang="nb-NO" sz="1200" dirty="0"/>
          </a:p>
          <a:p>
            <a:pPr defTabSz="1501316">
              <a:defRPr/>
            </a:pPr>
            <a:endParaRPr lang="nb-NO" sz="1600" dirty="0"/>
          </a:p>
          <a:p>
            <a:pPr defTabSz="1501316">
              <a:defRPr/>
            </a:pPr>
            <a:r>
              <a:rPr lang="nb-NO" sz="1600" b="1" dirty="0"/>
              <a:t>Vi passer på helheten: </a:t>
            </a:r>
            <a:endParaRPr lang="nb-NO" sz="1600" dirty="0"/>
          </a:p>
          <a:p>
            <a:pPr defTabSz="1501316">
              <a:defRPr/>
            </a:pPr>
            <a:endParaRPr lang="nb-NO" sz="1600" b="1" dirty="0"/>
          </a:p>
          <a:p>
            <a:pPr defTabSz="1501316">
              <a:defRPr/>
            </a:pPr>
            <a:r>
              <a:rPr lang="nb-NO" sz="1200" dirty="0"/>
              <a:t>Vi har ansvaret for å </a:t>
            </a:r>
            <a:r>
              <a:rPr lang="nb-NO" sz="1200" b="1" dirty="0"/>
              <a:t>utvikle tydelige regelverk og standarder for smart transport og moderne vegbygging som </a:t>
            </a:r>
            <a:r>
              <a:rPr lang="nb-NO" sz="1200" dirty="0"/>
              <a:t>gjelder for alle veger. </a:t>
            </a:r>
            <a:br>
              <a:rPr lang="nb-NO" sz="1200" dirty="0"/>
            </a:br>
            <a:r>
              <a:rPr lang="nb-NO" sz="1200" dirty="0"/>
              <a:t>Slik bidrar vi til å gi trafikantene et </a:t>
            </a:r>
            <a:r>
              <a:rPr lang="nb-NO" sz="1200" b="1" dirty="0"/>
              <a:t>helhetlig, enkelt og sikkert transportsystem</a:t>
            </a:r>
            <a:r>
              <a:rPr lang="nb-NO" sz="1200" dirty="0"/>
              <a:t>, uavhengig av hvem som eier eller drifter vegen.  </a:t>
            </a:r>
          </a:p>
          <a:p>
            <a:pPr defTabSz="1501316">
              <a:defRPr/>
            </a:pPr>
            <a:endParaRPr lang="nb-NO" sz="1200" dirty="0"/>
          </a:p>
          <a:p>
            <a:pPr defTabSz="1501316">
              <a:defRPr/>
            </a:pPr>
            <a:r>
              <a:rPr lang="nb-NO" sz="1100" b="1" dirty="0">
                <a:latin typeface="Calibri" panose="020F0502020204030204" pitchFamily="34" charset="0"/>
                <a:ea typeface="Calibri" panose="020F0502020204030204" pitchFamily="34" charset="0"/>
              </a:rPr>
              <a:t>Våre vegprosjekt:</a:t>
            </a:r>
          </a:p>
          <a:p>
            <a:pPr defTabSz="1501316">
              <a:defRPr/>
            </a:pPr>
            <a:r>
              <a:rPr lang="nb-NO" sz="1100" dirty="0">
                <a:latin typeface="Calibri" panose="020F0502020204030204" pitchFamily="34" charset="0"/>
                <a:ea typeface="Calibri" panose="020F0502020204030204" pitchFamily="34" charset="0"/>
              </a:rPr>
              <a:t>https://www.vegvesen.no/vegprosjekter/finn-vegprosjekt/</a:t>
            </a:r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6FD18-0EDE-457A-84FA-CBF333458789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2261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 1">
            <a:extLst>
              <a:ext uri="{FF2B5EF4-FFF2-40B4-BE49-F238E27FC236}">
                <a16:creationId xmlns:a16="http://schemas.microsoft.com/office/drawing/2014/main" id="{5EC6EEBC-0EF9-F5A8-75F6-41F7C95853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1385" y="2521966"/>
            <a:ext cx="2769230" cy="1440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76EB07-BE67-EA41-AADD-559F4D6D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0AF188-C33F-42EB-61B2-1DE3E5557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130D0-5579-AE2D-1BE8-FD4CB8A1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6828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- 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>
            <a:extLst>
              <a:ext uri="{FF2B5EF4-FFF2-40B4-BE49-F238E27FC236}">
                <a16:creationId xmlns:a16="http://schemas.microsoft.com/office/drawing/2014/main" id="{16D881F2-6142-0DC4-ED6F-0BF717607A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6" y="1016001"/>
            <a:ext cx="10153650" cy="810154"/>
          </a:xfrm>
        </p:spPr>
        <p:txBody>
          <a:bodyPr lIns="0" tIns="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07E8C786-1150-5481-A29A-86F04D6330F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6934012"/>
            <a:ext cx="11072980" cy="222603"/>
          </a:xfrm>
        </p:spPr>
        <p:txBody>
          <a:bodyPr anchor="t"/>
          <a:lstStyle>
            <a:lvl1pPr marL="0" indent="0"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Unngå uheldig beskjæring av bilder: Marker bildene, velg «bildeformat» i menyen og klikk på «beskjær» og «tilpass».</a:t>
            </a:r>
          </a:p>
        </p:txBody>
      </p:sp>
      <p:sp>
        <p:nvSpPr>
          <p:cNvPr id="12" name="Plassholder for bilde 27">
            <a:extLst>
              <a:ext uri="{FF2B5EF4-FFF2-40B4-BE49-F238E27FC236}">
                <a16:creationId xmlns:a16="http://schemas.microsoft.com/office/drawing/2014/main" id="{F432F5D3-10FD-EDCA-0DF9-5FB83448D0C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008840" y="2276474"/>
            <a:ext cx="2160000" cy="1460526"/>
          </a:xfrm>
          <a:noFill/>
        </p:spPr>
        <p:txBody>
          <a:bodyPr lIns="180000" tIns="180000" rIns="180000" bIns="18000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6" name="Plassholder for bilde 27">
            <a:extLst>
              <a:ext uri="{FF2B5EF4-FFF2-40B4-BE49-F238E27FC236}">
                <a16:creationId xmlns:a16="http://schemas.microsoft.com/office/drawing/2014/main" id="{558F325D-2EF7-1899-CB10-0C9550BB84DB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024337" y="2276474"/>
            <a:ext cx="2160000" cy="1460526"/>
          </a:xfrm>
          <a:noFill/>
        </p:spPr>
        <p:txBody>
          <a:bodyPr lIns="180000" tIns="180000" rIns="180000" bIns="18000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7" name="Plassholder for bilde 27">
            <a:extLst>
              <a:ext uri="{FF2B5EF4-FFF2-40B4-BE49-F238E27FC236}">
                <a16:creationId xmlns:a16="http://schemas.microsoft.com/office/drawing/2014/main" id="{E9175272-BEA7-7121-3F06-2F09C15FCD9F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3685838" y="2276474"/>
            <a:ext cx="2160000" cy="1460526"/>
          </a:xfrm>
          <a:noFill/>
        </p:spPr>
        <p:txBody>
          <a:bodyPr lIns="180000" tIns="180000" rIns="180000" bIns="18000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8" name="Plassholder for bilde 27">
            <a:extLst>
              <a:ext uri="{FF2B5EF4-FFF2-40B4-BE49-F238E27FC236}">
                <a16:creationId xmlns:a16="http://schemas.microsoft.com/office/drawing/2014/main" id="{97B73C88-C8FA-5F86-A9ED-E7CE23AC859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347339" y="2276474"/>
            <a:ext cx="2160000" cy="1460526"/>
          </a:xfrm>
          <a:noFill/>
        </p:spPr>
        <p:txBody>
          <a:bodyPr lIns="180000" tIns="180000" rIns="180000" bIns="18000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9" name="Plassholder for bilde 27">
            <a:extLst>
              <a:ext uri="{FF2B5EF4-FFF2-40B4-BE49-F238E27FC236}">
                <a16:creationId xmlns:a16="http://schemas.microsoft.com/office/drawing/2014/main" id="{B471F3B3-D03E-12CD-9DF1-8B8485EA2DE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9008840" y="4238501"/>
            <a:ext cx="2160000" cy="1460526"/>
          </a:xfrm>
          <a:noFill/>
        </p:spPr>
        <p:txBody>
          <a:bodyPr lIns="180000" tIns="180000" rIns="180000" bIns="18000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20" name="Plassholder for bilde 27">
            <a:extLst>
              <a:ext uri="{FF2B5EF4-FFF2-40B4-BE49-F238E27FC236}">
                <a16:creationId xmlns:a16="http://schemas.microsoft.com/office/drawing/2014/main" id="{6B76FEA7-F6AE-02D5-B1FA-59B65DBD4B41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1024337" y="4238501"/>
            <a:ext cx="2160000" cy="1460526"/>
          </a:xfrm>
          <a:noFill/>
        </p:spPr>
        <p:txBody>
          <a:bodyPr lIns="180000" tIns="180000" rIns="180000" bIns="18000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21" name="Plassholder for bilde 27">
            <a:extLst>
              <a:ext uri="{FF2B5EF4-FFF2-40B4-BE49-F238E27FC236}">
                <a16:creationId xmlns:a16="http://schemas.microsoft.com/office/drawing/2014/main" id="{31E3746F-5A7D-89AB-1274-DE909B12256B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3685838" y="4238501"/>
            <a:ext cx="2160000" cy="1460526"/>
          </a:xfrm>
          <a:noFill/>
        </p:spPr>
        <p:txBody>
          <a:bodyPr lIns="180000" tIns="180000" rIns="180000" bIns="18000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22" name="Plassholder for bilde 27">
            <a:extLst>
              <a:ext uri="{FF2B5EF4-FFF2-40B4-BE49-F238E27FC236}">
                <a16:creationId xmlns:a16="http://schemas.microsoft.com/office/drawing/2014/main" id="{92E7FDE1-499D-9C0B-6E80-7D22FBCE8F57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6347339" y="4238501"/>
            <a:ext cx="2160000" cy="1460526"/>
          </a:xfrm>
          <a:noFill/>
        </p:spPr>
        <p:txBody>
          <a:bodyPr lIns="180000" tIns="180000" rIns="180000" bIns="18000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FE1A0-FA24-E36E-2903-4E1367D16578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/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B266B-0FFC-AED0-DC22-2C2DDD2D9312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354FC-CB69-4557-AF3E-0A58000B5CE9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A5A70746-A970-82C3-9522-79DE59A0AFFB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7558129" y="6398505"/>
            <a:ext cx="4388746" cy="22260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r">
              <a:buNone/>
              <a:defRPr sz="1000" b="0" i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Foto: Navn </a:t>
            </a:r>
            <a:r>
              <a:rPr lang="nb-NO" err="1"/>
              <a:t>Navnesen</a:t>
            </a:r>
            <a:r>
              <a:rPr lang="nb-NO"/>
              <a:t> / KI</a:t>
            </a:r>
          </a:p>
        </p:txBody>
      </p:sp>
    </p:spTree>
    <p:extLst>
      <p:ext uri="{BB962C8B-B14F-4D97-AF65-F5344CB8AC3E}">
        <p14:creationId xmlns:p14="http://schemas.microsoft.com/office/powerpoint/2010/main" val="4137044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-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15">
            <a:extLst>
              <a:ext uri="{FF2B5EF4-FFF2-40B4-BE49-F238E27FC236}">
                <a16:creationId xmlns:a16="http://schemas.microsoft.com/office/drawing/2014/main" id="{B234602B-C5A0-2861-C41B-DF0C33642C5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19178" y="5027600"/>
            <a:ext cx="4825998" cy="669938"/>
          </a:xfrm>
        </p:spPr>
        <p:txBody>
          <a:bodyPr tIns="108000" anchor="t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tekst 2">
            <a:extLst>
              <a:ext uri="{FF2B5EF4-FFF2-40B4-BE49-F238E27FC236}">
                <a16:creationId xmlns:a16="http://schemas.microsoft.com/office/drawing/2014/main" id="{A6301940-EF56-8165-ABC0-3375A5AD377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6934012"/>
            <a:ext cx="11072980" cy="222603"/>
          </a:xfrm>
        </p:spPr>
        <p:txBody>
          <a:bodyPr anchor="t"/>
          <a:lstStyle>
            <a:lvl1pPr marL="0" indent="0"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Unngå uheldig beskjæring av bilder: Marker bildene, velg «bildeformat» i menyen og klikk på «beskjær» og «tilpass».</a:t>
            </a:r>
          </a:p>
        </p:txBody>
      </p:sp>
      <p:sp>
        <p:nvSpPr>
          <p:cNvPr id="8" name="Plassholder for bilde 12" descr="Bilde av veg">
            <a:extLst>
              <a:ext uri="{FF2B5EF4-FFF2-40B4-BE49-F238E27FC236}">
                <a16:creationId xmlns:a16="http://schemas.microsoft.com/office/drawing/2014/main" id="{454CBE73-6CFA-7A73-22E1-21B036C4C96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19175" y="2276475"/>
            <a:ext cx="4826000" cy="273685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" tIns="3600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9" name="Plassholder for tekst 15">
            <a:extLst>
              <a:ext uri="{FF2B5EF4-FFF2-40B4-BE49-F238E27FC236}">
                <a16:creationId xmlns:a16="http://schemas.microsoft.com/office/drawing/2014/main" id="{E4516C45-38DD-3B08-68B2-0186DFF3242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354749" y="5027600"/>
            <a:ext cx="4825998" cy="669938"/>
          </a:xfrm>
        </p:spPr>
        <p:txBody>
          <a:bodyPr tIns="108000" anchor="t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bilde 12" descr="Bilde av veg">
            <a:extLst>
              <a:ext uri="{FF2B5EF4-FFF2-40B4-BE49-F238E27FC236}">
                <a16:creationId xmlns:a16="http://schemas.microsoft.com/office/drawing/2014/main" id="{8F21170D-721B-C584-8E8B-74D18A712A32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354746" y="2276475"/>
            <a:ext cx="4826000" cy="273685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" tIns="3600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20AD8E16-FA7E-5814-84AA-39F014978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6" y="1016001"/>
            <a:ext cx="10153650" cy="810154"/>
          </a:xfrm>
        </p:spPr>
        <p:txBody>
          <a:bodyPr lIns="0" tIns="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0D566CE4-2E14-D14F-56E7-D1975DE2B1E4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7558129" y="6398505"/>
            <a:ext cx="4388746" cy="22260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r">
              <a:buNone/>
              <a:defRPr sz="1000" b="0" i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Foto: Jarle Wæhler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66A0DB7-33A7-6E4E-8DB1-05F2C9B709C3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/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0B16DC6-A6FC-E9AA-521C-5CC8274E4C80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C3FE95-CD10-575B-99C2-79E1F43D672D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172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-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2">
            <a:extLst>
              <a:ext uri="{FF2B5EF4-FFF2-40B4-BE49-F238E27FC236}">
                <a16:creationId xmlns:a16="http://schemas.microsoft.com/office/drawing/2014/main" id="{E7CB5390-3986-27A3-D584-0BC3930F61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6934012"/>
            <a:ext cx="11072980" cy="222603"/>
          </a:xfrm>
        </p:spPr>
        <p:txBody>
          <a:bodyPr anchor="t"/>
          <a:lstStyle>
            <a:lvl1pPr marL="0" indent="0"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Unngå uheldig beskjæring av bilder: Marker bildene, velg «bildeformat» i menyen og klikk på «beskjær» og «tilpass».</a:t>
            </a:r>
          </a:p>
        </p:txBody>
      </p:sp>
      <p:sp>
        <p:nvSpPr>
          <p:cNvPr id="11" name="Plassholder for tekst 15">
            <a:extLst>
              <a:ext uri="{FF2B5EF4-FFF2-40B4-BE49-F238E27FC236}">
                <a16:creationId xmlns:a16="http://schemas.microsoft.com/office/drawing/2014/main" id="{B4B3BE0D-7058-5522-9093-51FEF11014E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19178" y="5027600"/>
            <a:ext cx="3060697" cy="669938"/>
          </a:xfrm>
        </p:spPr>
        <p:txBody>
          <a:bodyPr tIns="108000" anchor="t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Plassholder for bilde 12" descr="Bilde av veg">
            <a:extLst>
              <a:ext uri="{FF2B5EF4-FFF2-40B4-BE49-F238E27FC236}">
                <a16:creationId xmlns:a16="http://schemas.microsoft.com/office/drawing/2014/main" id="{6F160C8A-6618-5ACD-53AB-763EF2F96305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1019175" y="2276475"/>
            <a:ext cx="3060700" cy="273685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" tIns="3600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6" name="Plassholder for bilde 12" descr="Bilde av veg">
            <a:extLst>
              <a:ext uri="{FF2B5EF4-FFF2-40B4-BE49-F238E27FC236}">
                <a16:creationId xmlns:a16="http://schemas.microsoft.com/office/drawing/2014/main" id="{D57E3B11-07A3-7447-491E-512071C4BBC7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108131" y="2276475"/>
            <a:ext cx="3060700" cy="273685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" tIns="3600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7" name="Plassholder for bilde 12" descr="Bilde av veg">
            <a:extLst>
              <a:ext uri="{FF2B5EF4-FFF2-40B4-BE49-F238E27FC236}">
                <a16:creationId xmlns:a16="http://schemas.microsoft.com/office/drawing/2014/main" id="{B5EB1030-56BB-81C0-A669-E090C8B27A5E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573080" y="2276475"/>
            <a:ext cx="3060700" cy="273685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" tIns="3600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8" name="Plassholder for tekst 15">
            <a:extLst>
              <a:ext uri="{FF2B5EF4-FFF2-40B4-BE49-F238E27FC236}">
                <a16:creationId xmlns:a16="http://schemas.microsoft.com/office/drawing/2014/main" id="{EEEF4B0F-AD95-8F6E-96D5-7FD6820CB0E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4573083" y="5027600"/>
            <a:ext cx="3060697" cy="669938"/>
          </a:xfrm>
        </p:spPr>
        <p:txBody>
          <a:bodyPr tIns="108000" anchor="t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Plassholder for tekst 15">
            <a:extLst>
              <a:ext uri="{FF2B5EF4-FFF2-40B4-BE49-F238E27FC236}">
                <a16:creationId xmlns:a16="http://schemas.microsoft.com/office/drawing/2014/main" id="{4A5D7124-6D2E-9CC8-2DC8-A1C92B7F386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117561" y="5027600"/>
            <a:ext cx="3060697" cy="669938"/>
          </a:xfrm>
        </p:spPr>
        <p:txBody>
          <a:bodyPr tIns="108000" anchor="t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Tittel 1">
            <a:extLst>
              <a:ext uri="{FF2B5EF4-FFF2-40B4-BE49-F238E27FC236}">
                <a16:creationId xmlns:a16="http://schemas.microsoft.com/office/drawing/2014/main" id="{9D13C536-51FA-7DF7-7B66-429A785CA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6" y="1016001"/>
            <a:ext cx="10153650" cy="810154"/>
          </a:xfrm>
        </p:spPr>
        <p:txBody>
          <a:bodyPr lIns="0" tIns="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586FC82-3202-2F60-D0C9-CD66C46AADA6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/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15E3CF5-C985-74F4-C6C5-729C982EDD3B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3EE690-A7B1-DD30-C255-0F0AAF574E67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0E383BF4-0F15-7339-44E7-6377FEAAAC25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7558129" y="6398505"/>
            <a:ext cx="4388746" cy="22260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r">
              <a:buNone/>
              <a:defRPr sz="1000" b="0" i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Foto: Bård Asle Nordbø</a:t>
            </a:r>
          </a:p>
        </p:txBody>
      </p:sp>
    </p:spTree>
    <p:extLst>
      <p:ext uri="{BB962C8B-B14F-4D97-AF65-F5344CB8AC3E}">
        <p14:creationId xmlns:p14="http://schemas.microsoft.com/office/powerpoint/2010/main" val="1602772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-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2">
            <a:extLst>
              <a:ext uri="{FF2B5EF4-FFF2-40B4-BE49-F238E27FC236}">
                <a16:creationId xmlns:a16="http://schemas.microsoft.com/office/drawing/2014/main" id="{E7CB5390-3986-27A3-D584-0BC3930F61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6934012"/>
            <a:ext cx="11072980" cy="222603"/>
          </a:xfrm>
        </p:spPr>
        <p:txBody>
          <a:bodyPr anchor="t"/>
          <a:lstStyle>
            <a:lvl1pPr marL="0" indent="0">
              <a:buNone/>
              <a:defRPr sz="14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Unngå uheldig beskjæring av bilder: Marker bildene, velg «bildeformat» i menyen og klikk på «beskjær» og «tilpass».</a:t>
            </a:r>
          </a:p>
        </p:txBody>
      </p:sp>
      <p:sp>
        <p:nvSpPr>
          <p:cNvPr id="21" name="Tittel 1">
            <a:extLst>
              <a:ext uri="{FF2B5EF4-FFF2-40B4-BE49-F238E27FC236}">
                <a16:creationId xmlns:a16="http://schemas.microsoft.com/office/drawing/2014/main" id="{9D13C536-51FA-7DF7-7B66-429A785CA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6" y="1016001"/>
            <a:ext cx="10153650" cy="810154"/>
          </a:xfrm>
        </p:spPr>
        <p:txBody>
          <a:bodyPr lIns="0" tIns="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15">
            <a:extLst>
              <a:ext uri="{FF2B5EF4-FFF2-40B4-BE49-F238E27FC236}">
                <a16:creationId xmlns:a16="http://schemas.microsoft.com/office/drawing/2014/main" id="{5CDD0AE1-1E19-5212-0B16-BE6EEEA2B28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28601" y="5013325"/>
            <a:ext cx="2159721" cy="684213"/>
          </a:xfrm>
        </p:spPr>
        <p:txBody>
          <a:bodyPr tIns="108000" anchor="t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tekst 15">
            <a:extLst>
              <a:ext uri="{FF2B5EF4-FFF2-40B4-BE49-F238E27FC236}">
                <a16:creationId xmlns:a16="http://schemas.microsoft.com/office/drawing/2014/main" id="{A04980C1-E02A-F8B4-6251-7C742A88554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686959" y="5013325"/>
            <a:ext cx="2159721" cy="684213"/>
          </a:xfrm>
        </p:spPr>
        <p:txBody>
          <a:bodyPr tIns="108000" anchor="t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15">
            <a:extLst>
              <a:ext uri="{FF2B5EF4-FFF2-40B4-BE49-F238E27FC236}">
                <a16:creationId xmlns:a16="http://schemas.microsoft.com/office/drawing/2014/main" id="{74FC3488-2D0E-D389-ABDB-B9AC65A8D1D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335891" y="5013325"/>
            <a:ext cx="2159723" cy="684213"/>
          </a:xfrm>
        </p:spPr>
        <p:txBody>
          <a:bodyPr tIns="108000" anchor="t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Plassholder for tekst 15">
            <a:extLst>
              <a:ext uri="{FF2B5EF4-FFF2-40B4-BE49-F238E27FC236}">
                <a16:creationId xmlns:a16="http://schemas.microsoft.com/office/drawing/2014/main" id="{D8F6749A-E197-B73C-B567-68EEFDA0BEF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94251" y="5013325"/>
            <a:ext cx="2178574" cy="684213"/>
          </a:xfrm>
        </p:spPr>
        <p:txBody>
          <a:bodyPr tIns="108000" anchor="t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Plassholder for bilde 12" descr="Bilde av veg">
            <a:extLst>
              <a:ext uri="{FF2B5EF4-FFF2-40B4-BE49-F238E27FC236}">
                <a16:creationId xmlns:a16="http://schemas.microsoft.com/office/drawing/2014/main" id="{A7C249C7-B8F3-8A1C-22F0-FD01020D8FA4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9175" y="2276475"/>
            <a:ext cx="2159721" cy="273685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lIns="360000" tIns="3600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3" name="Plassholder for bilde 12" descr="Bilde av veg">
            <a:extLst>
              <a:ext uri="{FF2B5EF4-FFF2-40B4-BE49-F238E27FC236}">
                <a16:creationId xmlns:a16="http://schemas.microsoft.com/office/drawing/2014/main" id="{F2FDAFD5-B436-51C3-1297-E369E50CADA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3677533" y="2276475"/>
            <a:ext cx="2159721" cy="273685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" tIns="3600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4" name="Plassholder for bilde 12" descr="Bilde av veg">
            <a:extLst>
              <a:ext uri="{FF2B5EF4-FFF2-40B4-BE49-F238E27FC236}">
                <a16:creationId xmlns:a16="http://schemas.microsoft.com/office/drawing/2014/main" id="{E995ED45-C163-607E-2495-3A4023CD417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335892" y="2276475"/>
            <a:ext cx="2159721" cy="273685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" tIns="3600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5" name="Plassholder for bilde 12" descr="Bilde av veg">
            <a:extLst>
              <a:ext uri="{FF2B5EF4-FFF2-40B4-BE49-F238E27FC236}">
                <a16:creationId xmlns:a16="http://schemas.microsoft.com/office/drawing/2014/main" id="{9D6FBAE7-CF4D-77D5-D1DF-229371F89C2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003677" y="2276475"/>
            <a:ext cx="2159721" cy="273685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" tIns="3600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8913F6D-697B-0735-6419-23D6CB495534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/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21C3BDC-F129-C3FC-01C4-08B274ACBAA8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8A2BE4D-2835-615D-55D0-8D3ED7574A3B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83CB1E08-40B1-568A-5F22-0B92F3C3D58C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7558129" y="6398505"/>
            <a:ext cx="4388746" cy="22260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r">
              <a:buNone/>
              <a:defRPr sz="1000" b="0" i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Foto: Jarle Wæhler / Bård Asle Nordbø</a:t>
            </a:r>
          </a:p>
        </p:txBody>
      </p:sp>
    </p:spTree>
    <p:extLst>
      <p:ext uri="{BB962C8B-B14F-4D97-AF65-F5344CB8AC3E}">
        <p14:creationId xmlns:p14="http://schemas.microsoft.com/office/powerpoint/2010/main" val="986033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- Kuleliste +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2">
            <a:extLst>
              <a:ext uri="{FF2B5EF4-FFF2-40B4-BE49-F238E27FC236}">
                <a16:creationId xmlns:a16="http://schemas.microsoft.com/office/drawing/2014/main" id="{5D6AA65A-A4C1-038C-64AF-2EF5AFBAB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1F73FA6A-CC58-BA6A-DB90-E2E896F25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9174" y="2708275"/>
            <a:ext cx="4068764" cy="3060700"/>
          </a:xfrm>
        </p:spPr>
        <p:txBody>
          <a:bodyPr numCol="1" spcCol="36000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16" name="Plassholder for innhold 11">
            <a:extLst>
              <a:ext uri="{FF2B5EF4-FFF2-40B4-BE49-F238E27FC236}">
                <a16:creationId xmlns:a16="http://schemas.microsoft.com/office/drawing/2014/main" id="{6DAFAB9D-A452-D6D7-246C-2B2858FFC2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04063" y="584200"/>
            <a:ext cx="4068762" cy="5545137"/>
          </a:xfrm>
          <a:noFill/>
        </p:spPr>
        <p:txBody>
          <a:bodyPr lIns="360000" tIns="360000" rIns="360000" bIns="36000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ittel 1">
            <a:extLst>
              <a:ext uri="{FF2B5EF4-FFF2-40B4-BE49-F238E27FC236}">
                <a16:creationId xmlns:a16="http://schemas.microsoft.com/office/drawing/2014/main" id="{E0D4FA2F-EF27-D02E-FF7E-EA1FEDCDCC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5" y="1015999"/>
            <a:ext cx="4068763" cy="1260475"/>
          </a:xfr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DA73D-B1CB-C5ED-D66F-488E322A8AC1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/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746C70-0E46-F80D-0051-FF6D2C83D603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E6346-71DA-B8E7-E6FD-8CAFEE5963CB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40D4879A-9D46-1ACA-3850-21CA66F47752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7558129" y="6398505"/>
            <a:ext cx="4388746" cy="22260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r">
              <a:buNone/>
              <a:defRPr sz="1000" b="0" i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Foto: Navn </a:t>
            </a:r>
            <a:r>
              <a:rPr lang="nb-NO" err="1"/>
              <a:t>Navnesen</a:t>
            </a:r>
            <a:r>
              <a:rPr lang="nb-NO"/>
              <a:t> / KI</a:t>
            </a:r>
          </a:p>
        </p:txBody>
      </p:sp>
    </p:spTree>
    <p:extLst>
      <p:ext uri="{BB962C8B-B14F-4D97-AF65-F5344CB8AC3E}">
        <p14:creationId xmlns:p14="http://schemas.microsoft.com/office/powerpoint/2010/main" val="965777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+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tel 1">
            <a:extLst>
              <a:ext uri="{FF2B5EF4-FFF2-40B4-BE49-F238E27FC236}">
                <a16:creationId xmlns:a16="http://schemas.microsoft.com/office/drawing/2014/main" id="{9D13C536-51FA-7DF7-7B66-429A785CA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6" y="1016001"/>
            <a:ext cx="10153650" cy="810154"/>
          </a:xfrm>
        </p:spPr>
        <p:txBody>
          <a:bodyPr lIns="0" tIns="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11" name="Plassholder for innhold 6">
            <a:extLst>
              <a:ext uri="{FF2B5EF4-FFF2-40B4-BE49-F238E27FC236}">
                <a16:creationId xmlns:a16="http://schemas.microsoft.com/office/drawing/2014/main" id="{A258DD62-E737-0715-2436-45AC32594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19175" y="2276475"/>
            <a:ext cx="10153650" cy="3421063"/>
          </a:xfrm>
          <a:solidFill>
            <a:schemeClr val="accent5"/>
          </a:solidFill>
        </p:spPr>
        <p:txBody>
          <a:bodyPr lIns="360000" tIns="360000" rIns="360000" bIns="36000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2815922-5011-3BC9-A5CB-F72500B96C02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/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755ED2A-5823-5DA3-927D-224CD29F32C1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DF42409-5DBB-23F3-C34D-A58A0F64784B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96337DB1-F9CE-E7EE-410D-5BE5929ED7CE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7558129" y="6398505"/>
            <a:ext cx="4388746" cy="22260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r">
              <a:buNone/>
              <a:defRPr sz="1000" b="0" i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Foto: Navn </a:t>
            </a:r>
            <a:r>
              <a:rPr lang="nb-NO" err="1"/>
              <a:t>Navnesen</a:t>
            </a:r>
            <a:r>
              <a:rPr lang="nb-NO"/>
              <a:t> / KI</a:t>
            </a:r>
          </a:p>
        </p:txBody>
      </p:sp>
    </p:spTree>
    <p:extLst>
      <p:ext uri="{BB962C8B-B14F-4D97-AF65-F5344CB8AC3E}">
        <p14:creationId xmlns:p14="http://schemas.microsoft.com/office/powerpoint/2010/main" val="989928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- Kuleliste + 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9" descr="Bilde av veg">
            <a:extLst>
              <a:ext uri="{FF2B5EF4-FFF2-40B4-BE49-F238E27FC236}">
                <a16:creationId xmlns:a16="http://schemas.microsoft.com/office/drawing/2014/main" id="{5FDE67FF-D1B0-EDDF-3383-CFFE1D578AE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45936" y="0"/>
            <a:ext cx="5146063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lIns="360000" tIns="360000" rIns="360000" bIns="360000" anchor="t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    </a:t>
            </a:r>
          </a:p>
        </p:txBody>
      </p:sp>
      <p:sp>
        <p:nvSpPr>
          <p:cNvPr id="18" name="Rektangel 2">
            <a:extLst>
              <a:ext uri="{FF2B5EF4-FFF2-40B4-BE49-F238E27FC236}">
                <a16:creationId xmlns:a16="http://schemas.microsoft.com/office/drawing/2014/main" id="{5D6AA65A-A4C1-038C-64AF-2EF5AFBAB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04593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1F73FA6A-CC58-BA6A-DB90-E2E896F25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9174" y="2708275"/>
            <a:ext cx="4068764" cy="3060700"/>
          </a:xfrm>
        </p:spPr>
        <p:txBody>
          <a:bodyPr numCol="1" spcCol="36000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B6078506-54E5-5FC5-1D15-F453D73577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5" y="1015999"/>
            <a:ext cx="4068763" cy="1260475"/>
          </a:xfr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94E17625-2BE5-7397-8899-25638B786D3E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7558129" y="6398505"/>
            <a:ext cx="4388746" cy="22260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r">
              <a:buNone/>
              <a:defRPr sz="1000" b="0" i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Foto: Bård Asle Nordbø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A473C92-3F14-AB3F-44AB-61CB0FC47373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/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235E150-27E6-8719-ADF8-B9EF39F7C962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45ACB88-83D8-602E-E2C5-9BB29AC5EFE6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1606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hold - Kuleliste + 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2">
            <a:extLst>
              <a:ext uri="{FF2B5EF4-FFF2-40B4-BE49-F238E27FC236}">
                <a16:creationId xmlns:a16="http://schemas.microsoft.com/office/drawing/2014/main" id="{5D6AA65A-A4C1-038C-64AF-2EF5AFBAB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5146063" cy="6858000"/>
          </a:xfrm>
          <a:prstGeom prst="rect">
            <a:avLst/>
          </a:prstGeom>
          <a:solidFill>
            <a:srgbClr val="E6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1F73FA6A-CC58-BA6A-DB90-E2E896F25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8649" y="2708275"/>
            <a:ext cx="4068764" cy="3060700"/>
          </a:xfrm>
        </p:spPr>
        <p:txBody>
          <a:bodyPr numCol="1" spcCol="36000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B6078506-54E5-5FC5-1D15-F453D73577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650" y="1015999"/>
            <a:ext cx="4068763" cy="1260475"/>
          </a:xfr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94E17625-2BE5-7397-8899-25638B786D3E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7558129" y="6398505"/>
            <a:ext cx="4388746" cy="22260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r">
              <a:buNone/>
              <a:defRPr sz="1000" b="0" i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Foto: Bård Asle Nordbø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A473C92-3F14-AB3F-44AB-61CB0FC47373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/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235E150-27E6-8719-ADF8-B9EF39F7C962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45ACB88-83D8-602E-E2C5-9BB29AC5EFE6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4921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- Kuleliste +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9" descr="Bilde av veg">
            <a:extLst>
              <a:ext uri="{FF2B5EF4-FFF2-40B4-BE49-F238E27FC236}">
                <a16:creationId xmlns:a16="http://schemas.microsoft.com/office/drawing/2014/main" id="{928D9C70-DB19-2681-A817-54205E57CF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45936" y="0"/>
            <a:ext cx="5146064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lIns="360000" tIns="360000" rIns="360000" bIns="360000" anchor="t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   </a:t>
            </a:r>
          </a:p>
        </p:txBody>
      </p:sp>
      <p:sp>
        <p:nvSpPr>
          <p:cNvPr id="18" name="Rektangel 2">
            <a:extLst>
              <a:ext uri="{FF2B5EF4-FFF2-40B4-BE49-F238E27FC236}">
                <a16:creationId xmlns:a16="http://schemas.microsoft.com/office/drawing/2014/main" id="{5D6AA65A-A4C1-038C-64AF-2EF5AFBAB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0459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1F73FA6A-CC58-BA6A-DB90-E2E896F25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9174" y="2708275"/>
            <a:ext cx="4068764" cy="3060700"/>
          </a:xfrm>
        </p:spPr>
        <p:txBody>
          <a:bodyPr numCol="1" spcCol="36000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B6078506-54E5-5FC5-1D15-F453D73577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5" y="1015999"/>
            <a:ext cx="4068763" cy="1260475"/>
          </a:xfr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FE0F5E0A-AC0F-307C-315B-7E73206985B3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7558129" y="6398505"/>
            <a:ext cx="4388746" cy="22260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r">
              <a:buNone/>
              <a:defRPr sz="1000" b="0" i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Foto: Bård Asle Nordbø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D6BA173-B6A2-ACDD-7D15-D38B095D924F}"/>
              </a:ext>
            </a:extLst>
          </p:cNvPr>
          <p:cNvSpPr>
            <a:spLocks noGrp="1"/>
          </p:cNvSpPr>
          <p:nvPr>
            <p:ph type="dt" sz="half" idx="56"/>
          </p:nvPr>
        </p:nvSpPr>
        <p:spPr>
          <a:xfrm>
            <a:off x="4724400" y="6398505"/>
            <a:ext cx="2743200" cy="223200"/>
          </a:xfrm>
        </p:spPr>
        <p:txBody>
          <a:bodyPr/>
          <a:lstStyle/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BAF09D0-4DBA-C3EA-2456-B063FFD3616E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>
          <a:xfrm>
            <a:off x="931068" y="6398505"/>
            <a:ext cx="3702803" cy="223200"/>
          </a:xfrm>
        </p:spPr>
        <p:txBody>
          <a:bodyPr/>
          <a:lstStyle/>
          <a:p>
            <a:endParaRPr lang="nb-NO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FC94C4F-CA12-8E3F-82CE-E769719088C4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>
          <a:xfrm>
            <a:off x="163471" y="6398505"/>
            <a:ext cx="554079" cy="223200"/>
          </a:xfrm>
        </p:spPr>
        <p:txBody>
          <a:bodyPr/>
          <a:lstStyle/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7803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- Kuleliste + 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1F73FA6A-CC58-BA6A-DB90-E2E896F256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9174" y="2708275"/>
            <a:ext cx="4068764" cy="3060700"/>
          </a:xfrm>
        </p:spPr>
        <p:txBody>
          <a:bodyPr numCol="1" spcCol="36000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B6078506-54E5-5FC5-1D15-F453D73577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5" y="1015999"/>
            <a:ext cx="4068763" cy="1260475"/>
          </a:xfr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2" name="Plassholder for bilde 9" descr="Bilde av veg">
            <a:extLst>
              <a:ext uri="{FF2B5EF4-FFF2-40B4-BE49-F238E27FC236}">
                <a16:creationId xmlns:a16="http://schemas.microsoft.com/office/drawing/2014/main" id="{BE6ED202-2750-8D80-EFE8-9A66D30889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016001"/>
            <a:ext cx="5076826" cy="468153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lIns="360000" tIns="360000" rIns="360000" bIns="36000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E66A8D16-4006-E905-3469-53E491342085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7558129" y="6398505"/>
            <a:ext cx="4388746" cy="22260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r">
              <a:buNone/>
              <a:defRPr sz="1000" b="0" i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Foto: Jarle Wæhler</a:t>
            </a:r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DF7BDD2E-DEBD-7513-6ADE-267E49E2AA72}"/>
              </a:ext>
            </a:extLst>
          </p:cNvPr>
          <p:cNvSpPr>
            <a:spLocks noGrp="1"/>
          </p:cNvSpPr>
          <p:nvPr>
            <p:ph type="dt" sz="half" idx="56"/>
          </p:nvPr>
        </p:nvSpPr>
        <p:spPr>
          <a:xfrm>
            <a:off x="4724400" y="6398505"/>
            <a:ext cx="2743200" cy="223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9" name="Footer Placeholder 12">
            <a:extLst>
              <a:ext uri="{FF2B5EF4-FFF2-40B4-BE49-F238E27FC236}">
                <a16:creationId xmlns:a16="http://schemas.microsoft.com/office/drawing/2014/main" id="{2233C495-2F02-25BB-F2E6-D145C3B4B6AE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>
          <a:xfrm>
            <a:off x="931068" y="6398505"/>
            <a:ext cx="3702803" cy="223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0" name="Slide Number Placeholder 13">
            <a:extLst>
              <a:ext uri="{FF2B5EF4-FFF2-40B4-BE49-F238E27FC236}">
                <a16:creationId xmlns:a16="http://schemas.microsoft.com/office/drawing/2014/main" id="{6DB09F6A-6A97-41A1-6716-1F21587E78C7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>
          <a:xfrm>
            <a:off x="163471" y="6398505"/>
            <a:ext cx="554079" cy="223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4147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08358E6-8CFC-DBA6-861C-17AFD4832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045937" y="1"/>
            <a:ext cx="5146063" cy="6858000"/>
            <a:chOff x="7045937" y="1"/>
            <a:chExt cx="5146063" cy="6858000"/>
          </a:xfrm>
        </p:grpSpPr>
        <p:sp>
          <p:nvSpPr>
            <p:cNvPr id="11" name="Rektangel 6">
              <a:extLst>
                <a:ext uri="{FF2B5EF4-FFF2-40B4-BE49-F238E27FC236}">
                  <a16:creationId xmlns:a16="http://schemas.microsoft.com/office/drawing/2014/main" id="{5589F683-E339-DE0B-46EA-996EFEB41076}"/>
                </a:ext>
              </a:extLst>
            </p:cNvPr>
            <p:cNvSpPr/>
            <p:nvPr userDrawn="1"/>
          </p:nvSpPr>
          <p:spPr>
            <a:xfrm>
              <a:off x="7045937" y="1"/>
              <a:ext cx="5146063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2" name="Gruppe 23">
              <a:extLst>
                <a:ext uri="{FF2B5EF4-FFF2-40B4-BE49-F238E27FC236}">
                  <a16:creationId xmlns:a16="http://schemas.microsoft.com/office/drawing/2014/main" id="{7E85D55E-40B1-39E1-7A18-C80E845A6D9F}"/>
                </a:ext>
              </a:extLst>
            </p:cNvPr>
            <p:cNvGrpSpPr/>
            <p:nvPr userDrawn="1"/>
          </p:nvGrpSpPr>
          <p:grpSpPr>
            <a:xfrm>
              <a:off x="7045945" y="1"/>
              <a:ext cx="5141689" cy="6857999"/>
              <a:chOff x="7045945" y="1"/>
              <a:chExt cx="5141689" cy="6857999"/>
            </a:xfrm>
          </p:grpSpPr>
          <p:grpSp>
            <p:nvGrpSpPr>
              <p:cNvPr id="13" name="Gruppe 20">
                <a:extLst>
                  <a:ext uri="{FF2B5EF4-FFF2-40B4-BE49-F238E27FC236}">
                    <a16:creationId xmlns:a16="http://schemas.microsoft.com/office/drawing/2014/main" id="{6283C0DE-1942-604F-411E-4A6C69EA121D}"/>
                  </a:ext>
                </a:extLst>
              </p:cNvPr>
              <p:cNvGrpSpPr/>
              <p:nvPr userDrawn="1"/>
            </p:nvGrpSpPr>
            <p:grpSpPr>
              <a:xfrm>
                <a:off x="7045945" y="3428453"/>
                <a:ext cx="5141689" cy="1707342"/>
                <a:chOff x="7045945" y="3427365"/>
                <a:chExt cx="5141689" cy="1707342"/>
              </a:xfrm>
            </p:grpSpPr>
            <p:sp>
              <p:nvSpPr>
                <p:cNvPr id="21" name="Friform 9">
                  <a:extLst>
                    <a:ext uri="{FF2B5EF4-FFF2-40B4-BE49-F238E27FC236}">
                      <a16:creationId xmlns:a16="http://schemas.microsoft.com/office/drawing/2014/main" id="{E5F5E17B-1FAC-D697-3D8B-0F5D70708F30}"/>
                    </a:ext>
                  </a:extLst>
                </p:cNvPr>
                <p:cNvSpPr/>
                <p:nvPr/>
              </p:nvSpPr>
              <p:spPr>
                <a:xfrm rot="10800000">
                  <a:off x="8769461" y="3427365"/>
                  <a:ext cx="1707555" cy="1707342"/>
                </a:xfrm>
                <a:custGeom>
                  <a:avLst/>
                  <a:gdLst>
                    <a:gd name="connsiteX0" fmla="*/ 0 w 1707555"/>
                    <a:gd name="connsiteY0" fmla="*/ 0 h 1707342"/>
                    <a:gd name="connsiteX1" fmla="*/ 853778 w 1707555"/>
                    <a:gd name="connsiteY1" fmla="*/ 0 h 1707342"/>
                    <a:gd name="connsiteX2" fmla="*/ 1707556 w 1707555"/>
                    <a:gd name="connsiteY2" fmla="*/ 853671 h 1707342"/>
                    <a:gd name="connsiteX3" fmla="*/ 1707556 w 1707555"/>
                    <a:gd name="connsiteY3" fmla="*/ 1707343 h 1707342"/>
                    <a:gd name="connsiteX4" fmla="*/ 0 w 1707555"/>
                    <a:gd name="connsiteY4" fmla="*/ 0 h 1707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07555" h="1707342">
                      <a:moveTo>
                        <a:pt x="0" y="0"/>
                      </a:moveTo>
                      <a:lnTo>
                        <a:pt x="853778" y="0"/>
                      </a:lnTo>
                      <a:lnTo>
                        <a:pt x="1707556" y="853671"/>
                      </a:lnTo>
                      <a:lnTo>
                        <a:pt x="1707556" y="17073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D9300"/>
                </a:solidFill>
                <a:ln w="76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b-NO"/>
                </a:p>
              </p:txBody>
            </p:sp>
            <p:sp>
              <p:nvSpPr>
                <p:cNvPr id="22" name="Friform 11">
                  <a:extLst>
                    <a:ext uri="{FF2B5EF4-FFF2-40B4-BE49-F238E27FC236}">
                      <a16:creationId xmlns:a16="http://schemas.microsoft.com/office/drawing/2014/main" id="{7FB359A7-308D-152B-19D2-0DE6BE9AB0B6}"/>
                    </a:ext>
                  </a:extLst>
                </p:cNvPr>
                <p:cNvSpPr/>
                <p:nvPr/>
              </p:nvSpPr>
              <p:spPr>
                <a:xfrm rot="10800000">
                  <a:off x="10480081" y="3427365"/>
                  <a:ext cx="1707553" cy="1707342"/>
                </a:xfrm>
                <a:custGeom>
                  <a:avLst/>
                  <a:gdLst>
                    <a:gd name="connsiteX0" fmla="*/ 0 w 1707553"/>
                    <a:gd name="connsiteY0" fmla="*/ 0 h 1707342"/>
                    <a:gd name="connsiteX1" fmla="*/ 853775 w 1707553"/>
                    <a:gd name="connsiteY1" fmla="*/ 0 h 1707342"/>
                    <a:gd name="connsiteX2" fmla="*/ 1707553 w 1707553"/>
                    <a:gd name="connsiteY2" fmla="*/ 853671 h 1707342"/>
                    <a:gd name="connsiteX3" fmla="*/ 1707553 w 1707553"/>
                    <a:gd name="connsiteY3" fmla="*/ 1707343 h 1707342"/>
                    <a:gd name="connsiteX4" fmla="*/ 0 w 1707553"/>
                    <a:gd name="connsiteY4" fmla="*/ 0 h 1707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07553" h="1707342">
                      <a:moveTo>
                        <a:pt x="0" y="0"/>
                      </a:moveTo>
                      <a:lnTo>
                        <a:pt x="853775" y="0"/>
                      </a:lnTo>
                      <a:lnTo>
                        <a:pt x="1707553" y="853671"/>
                      </a:lnTo>
                      <a:lnTo>
                        <a:pt x="1707553" y="17073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76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b-NO"/>
                </a:p>
              </p:txBody>
            </p:sp>
            <p:sp>
              <p:nvSpPr>
                <p:cNvPr id="23" name="Friform 14">
                  <a:extLst>
                    <a:ext uri="{FF2B5EF4-FFF2-40B4-BE49-F238E27FC236}">
                      <a16:creationId xmlns:a16="http://schemas.microsoft.com/office/drawing/2014/main" id="{C5911954-B459-377D-F35E-1B21DBC85CB1}"/>
                    </a:ext>
                  </a:extLst>
                </p:cNvPr>
                <p:cNvSpPr/>
                <p:nvPr/>
              </p:nvSpPr>
              <p:spPr>
                <a:xfrm rot="10800000">
                  <a:off x="7045945" y="3427365"/>
                  <a:ext cx="1723508" cy="1707342"/>
                </a:xfrm>
                <a:custGeom>
                  <a:avLst/>
                  <a:gdLst>
                    <a:gd name="connsiteX0" fmla="*/ 0 w 1723508"/>
                    <a:gd name="connsiteY0" fmla="*/ 0 h 1707342"/>
                    <a:gd name="connsiteX1" fmla="*/ 861751 w 1723508"/>
                    <a:gd name="connsiteY1" fmla="*/ 0 h 1707342"/>
                    <a:gd name="connsiteX2" fmla="*/ 1723509 w 1723508"/>
                    <a:gd name="connsiteY2" fmla="*/ 853671 h 1707342"/>
                    <a:gd name="connsiteX3" fmla="*/ 1723509 w 1723508"/>
                    <a:gd name="connsiteY3" fmla="*/ 1707343 h 1707342"/>
                    <a:gd name="connsiteX4" fmla="*/ 0 w 1723508"/>
                    <a:gd name="connsiteY4" fmla="*/ 0 h 1707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3508" h="1707342">
                      <a:moveTo>
                        <a:pt x="0" y="0"/>
                      </a:moveTo>
                      <a:lnTo>
                        <a:pt x="861751" y="0"/>
                      </a:lnTo>
                      <a:lnTo>
                        <a:pt x="1723509" y="853671"/>
                      </a:lnTo>
                      <a:lnTo>
                        <a:pt x="1723509" y="17073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76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b-NO"/>
                </a:p>
              </p:txBody>
            </p:sp>
          </p:grpSp>
          <p:grpSp>
            <p:nvGrpSpPr>
              <p:cNvPr id="14" name="Gruppe 21">
                <a:extLst>
                  <a:ext uri="{FF2B5EF4-FFF2-40B4-BE49-F238E27FC236}">
                    <a16:creationId xmlns:a16="http://schemas.microsoft.com/office/drawing/2014/main" id="{0A5A2BD2-9B3C-F312-9917-FC9E547DF5B9}"/>
                  </a:ext>
                </a:extLst>
              </p:cNvPr>
              <p:cNvGrpSpPr/>
              <p:nvPr userDrawn="1"/>
            </p:nvGrpSpPr>
            <p:grpSpPr>
              <a:xfrm>
                <a:off x="7045945" y="5134700"/>
                <a:ext cx="5141689" cy="1723300"/>
                <a:chOff x="7045945" y="5134700"/>
                <a:chExt cx="5141689" cy="1723300"/>
              </a:xfrm>
            </p:grpSpPr>
            <p:sp>
              <p:nvSpPr>
                <p:cNvPr id="19" name="Friform 12">
                  <a:extLst>
                    <a:ext uri="{FF2B5EF4-FFF2-40B4-BE49-F238E27FC236}">
                      <a16:creationId xmlns:a16="http://schemas.microsoft.com/office/drawing/2014/main" id="{92C47780-341E-5A3F-23C6-50C851B3DD9B}"/>
                    </a:ext>
                  </a:extLst>
                </p:cNvPr>
                <p:cNvSpPr/>
                <p:nvPr/>
              </p:nvSpPr>
              <p:spPr>
                <a:xfrm rot="10800000">
                  <a:off x="10480081" y="5134700"/>
                  <a:ext cx="1707553" cy="1723300"/>
                </a:xfrm>
                <a:custGeom>
                  <a:avLst/>
                  <a:gdLst>
                    <a:gd name="connsiteX0" fmla="*/ 0 w 1707553"/>
                    <a:gd name="connsiteY0" fmla="*/ 0 h 1723300"/>
                    <a:gd name="connsiteX1" fmla="*/ 853775 w 1707553"/>
                    <a:gd name="connsiteY1" fmla="*/ 0 h 1723300"/>
                    <a:gd name="connsiteX2" fmla="*/ 1707553 w 1707553"/>
                    <a:gd name="connsiteY2" fmla="*/ 861651 h 1723300"/>
                    <a:gd name="connsiteX3" fmla="*/ 1707553 w 1707553"/>
                    <a:gd name="connsiteY3" fmla="*/ 1723301 h 1723300"/>
                    <a:gd name="connsiteX4" fmla="*/ 0 w 1707553"/>
                    <a:gd name="connsiteY4" fmla="*/ 0 h 1723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07553" h="1723300">
                      <a:moveTo>
                        <a:pt x="0" y="0"/>
                      </a:moveTo>
                      <a:lnTo>
                        <a:pt x="853775" y="0"/>
                      </a:lnTo>
                      <a:lnTo>
                        <a:pt x="1707553" y="861651"/>
                      </a:lnTo>
                      <a:lnTo>
                        <a:pt x="1707553" y="17233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76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b-NO"/>
                </a:p>
              </p:txBody>
            </p:sp>
            <p:sp>
              <p:nvSpPr>
                <p:cNvPr id="20" name="Friform 15">
                  <a:extLst>
                    <a:ext uri="{FF2B5EF4-FFF2-40B4-BE49-F238E27FC236}">
                      <a16:creationId xmlns:a16="http://schemas.microsoft.com/office/drawing/2014/main" id="{9033F4A0-8472-63BB-9C00-5DF6CB930523}"/>
                    </a:ext>
                  </a:extLst>
                </p:cNvPr>
                <p:cNvSpPr/>
                <p:nvPr/>
              </p:nvSpPr>
              <p:spPr>
                <a:xfrm rot="10800000">
                  <a:off x="7045945" y="5134700"/>
                  <a:ext cx="1723508" cy="1723300"/>
                </a:xfrm>
                <a:custGeom>
                  <a:avLst/>
                  <a:gdLst>
                    <a:gd name="connsiteX0" fmla="*/ 0 w 1723508"/>
                    <a:gd name="connsiteY0" fmla="*/ 0 h 1723300"/>
                    <a:gd name="connsiteX1" fmla="*/ 861751 w 1723508"/>
                    <a:gd name="connsiteY1" fmla="*/ 0 h 1723300"/>
                    <a:gd name="connsiteX2" fmla="*/ 1723509 w 1723508"/>
                    <a:gd name="connsiteY2" fmla="*/ 861651 h 1723300"/>
                    <a:gd name="connsiteX3" fmla="*/ 1723509 w 1723508"/>
                    <a:gd name="connsiteY3" fmla="*/ 1723301 h 1723300"/>
                    <a:gd name="connsiteX4" fmla="*/ 0 w 1723508"/>
                    <a:gd name="connsiteY4" fmla="*/ 0 h 1723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3508" h="1723300">
                      <a:moveTo>
                        <a:pt x="0" y="0"/>
                      </a:moveTo>
                      <a:lnTo>
                        <a:pt x="861751" y="0"/>
                      </a:lnTo>
                      <a:lnTo>
                        <a:pt x="1723509" y="861651"/>
                      </a:lnTo>
                      <a:lnTo>
                        <a:pt x="1723509" y="172330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D9300"/>
                </a:solidFill>
                <a:ln w="76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b-NO"/>
                </a:p>
              </p:txBody>
            </p:sp>
          </p:grpSp>
          <p:grpSp>
            <p:nvGrpSpPr>
              <p:cNvPr id="15" name="Gruppe 22">
                <a:extLst>
                  <a:ext uri="{FF2B5EF4-FFF2-40B4-BE49-F238E27FC236}">
                    <a16:creationId xmlns:a16="http://schemas.microsoft.com/office/drawing/2014/main" id="{2D10F1BE-77F0-46D1-DF17-60937FD7AD22}"/>
                  </a:ext>
                </a:extLst>
              </p:cNvPr>
              <p:cNvGrpSpPr/>
              <p:nvPr userDrawn="1"/>
            </p:nvGrpSpPr>
            <p:grpSpPr>
              <a:xfrm>
                <a:off x="7045945" y="1"/>
                <a:ext cx="5141689" cy="1707342"/>
                <a:chOff x="7045945" y="1"/>
                <a:chExt cx="5141689" cy="1707342"/>
              </a:xfrm>
            </p:grpSpPr>
            <p:sp>
              <p:nvSpPr>
                <p:cNvPr id="17" name="Friform 16">
                  <a:extLst>
                    <a:ext uri="{FF2B5EF4-FFF2-40B4-BE49-F238E27FC236}">
                      <a16:creationId xmlns:a16="http://schemas.microsoft.com/office/drawing/2014/main" id="{C3628319-9528-AB11-08BA-2EE99AEB4D1D}"/>
                    </a:ext>
                  </a:extLst>
                </p:cNvPr>
                <p:cNvSpPr/>
                <p:nvPr/>
              </p:nvSpPr>
              <p:spPr>
                <a:xfrm rot="10800000">
                  <a:off x="10480081" y="1"/>
                  <a:ext cx="1707553" cy="1707342"/>
                </a:xfrm>
                <a:custGeom>
                  <a:avLst/>
                  <a:gdLst>
                    <a:gd name="connsiteX0" fmla="*/ 0 w 1707553"/>
                    <a:gd name="connsiteY0" fmla="*/ 0 h 1707342"/>
                    <a:gd name="connsiteX1" fmla="*/ 853775 w 1707553"/>
                    <a:gd name="connsiteY1" fmla="*/ 0 h 1707342"/>
                    <a:gd name="connsiteX2" fmla="*/ 1707553 w 1707553"/>
                    <a:gd name="connsiteY2" fmla="*/ 853671 h 1707342"/>
                    <a:gd name="connsiteX3" fmla="*/ 1707553 w 1707553"/>
                    <a:gd name="connsiteY3" fmla="*/ 1707343 h 1707342"/>
                    <a:gd name="connsiteX4" fmla="*/ 0 w 1707553"/>
                    <a:gd name="connsiteY4" fmla="*/ 0 h 1707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07553" h="1707342">
                      <a:moveTo>
                        <a:pt x="0" y="0"/>
                      </a:moveTo>
                      <a:lnTo>
                        <a:pt x="853775" y="0"/>
                      </a:lnTo>
                      <a:lnTo>
                        <a:pt x="1707553" y="853671"/>
                      </a:lnTo>
                      <a:lnTo>
                        <a:pt x="1707553" y="17073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D9300"/>
                </a:solidFill>
                <a:ln w="76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b-NO"/>
                </a:p>
              </p:txBody>
            </p:sp>
            <p:sp>
              <p:nvSpPr>
                <p:cNvPr id="18" name="Friform 17">
                  <a:extLst>
                    <a:ext uri="{FF2B5EF4-FFF2-40B4-BE49-F238E27FC236}">
                      <a16:creationId xmlns:a16="http://schemas.microsoft.com/office/drawing/2014/main" id="{D9B2891D-6FC2-8FBF-D14C-8791E3C31AFD}"/>
                    </a:ext>
                  </a:extLst>
                </p:cNvPr>
                <p:cNvSpPr/>
                <p:nvPr/>
              </p:nvSpPr>
              <p:spPr>
                <a:xfrm rot="10800000">
                  <a:off x="7045945" y="1"/>
                  <a:ext cx="1723508" cy="1707342"/>
                </a:xfrm>
                <a:custGeom>
                  <a:avLst/>
                  <a:gdLst>
                    <a:gd name="connsiteX0" fmla="*/ 0 w 1723508"/>
                    <a:gd name="connsiteY0" fmla="*/ 0 h 1707342"/>
                    <a:gd name="connsiteX1" fmla="*/ 861751 w 1723508"/>
                    <a:gd name="connsiteY1" fmla="*/ 0 h 1707342"/>
                    <a:gd name="connsiteX2" fmla="*/ 1723509 w 1723508"/>
                    <a:gd name="connsiteY2" fmla="*/ 853671 h 1707342"/>
                    <a:gd name="connsiteX3" fmla="*/ 1723509 w 1723508"/>
                    <a:gd name="connsiteY3" fmla="*/ 1707343 h 1707342"/>
                    <a:gd name="connsiteX4" fmla="*/ 0 w 1723508"/>
                    <a:gd name="connsiteY4" fmla="*/ 0 h 1707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3508" h="1707342">
                      <a:moveTo>
                        <a:pt x="0" y="0"/>
                      </a:moveTo>
                      <a:lnTo>
                        <a:pt x="861751" y="0"/>
                      </a:lnTo>
                      <a:lnTo>
                        <a:pt x="1723509" y="853671"/>
                      </a:lnTo>
                      <a:lnTo>
                        <a:pt x="1723509" y="17073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767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nb-NO"/>
                </a:p>
              </p:txBody>
            </p:sp>
          </p:grpSp>
          <p:sp>
            <p:nvSpPr>
              <p:cNvPr id="16" name="Friform 18">
                <a:extLst>
                  <a:ext uri="{FF2B5EF4-FFF2-40B4-BE49-F238E27FC236}">
                    <a16:creationId xmlns:a16="http://schemas.microsoft.com/office/drawing/2014/main" id="{CB321967-3521-9F89-AFC3-614CFDB264EF}"/>
                  </a:ext>
                </a:extLst>
              </p:cNvPr>
              <p:cNvSpPr/>
              <p:nvPr/>
            </p:nvSpPr>
            <p:spPr>
              <a:xfrm rot="10800000">
                <a:off x="7045945" y="1706248"/>
                <a:ext cx="1723508" cy="1723300"/>
              </a:xfrm>
              <a:custGeom>
                <a:avLst/>
                <a:gdLst>
                  <a:gd name="connsiteX0" fmla="*/ 0 w 1723508"/>
                  <a:gd name="connsiteY0" fmla="*/ 0 h 1723300"/>
                  <a:gd name="connsiteX1" fmla="*/ 861751 w 1723508"/>
                  <a:gd name="connsiteY1" fmla="*/ 0 h 1723300"/>
                  <a:gd name="connsiteX2" fmla="*/ 1723509 w 1723508"/>
                  <a:gd name="connsiteY2" fmla="*/ 861651 h 1723300"/>
                  <a:gd name="connsiteX3" fmla="*/ 1723509 w 1723508"/>
                  <a:gd name="connsiteY3" fmla="*/ 1723301 h 1723300"/>
                  <a:gd name="connsiteX4" fmla="*/ 0 w 1723508"/>
                  <a:gd name="connsiteY4" fmla="*/ 0 h 1723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3508" h="1723300">
                    <a:moveTo>
                      <a:pt x="0" y="0"/>
                    </a:moveTo>
                    <a:lnTo>
                      <a:pt x="861751" y="0"/>
                    </a:lnTo>
                    <a:lnTo>
                      <a:pt x="1723509" y="861651"/>
                    </a:lnTo>
                    <a:lnTo>
                      <a:pt x="1723509" y="17233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9300"/>
              </a:solidFill>
              <a:ln w="76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pic>
        <p:nvPicPr>
          <p:cNvPr id="2" name="Grafikk 8">
            <a:extLst>
              <a:ext uri="{FF2B5EF4-FFF2-40B4-BE49-F238E27FC236}">
                <a16:creationId xmlns:a16="http://schemas.microsoft.com/office/drawing/2014/main" id="{F4A6ED3F-09CF-FEF7-5B6E-EA0FB42823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5006" y="584200"/>
            <a:ext cx="1263600" cy="657072"/>
          </a:xfrm>
          <a:prstGeom prst="rect">
            <a:avLst/>
          </a:prstGeom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06A1A380-2413-42B8-2802-7DA04DC81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175" y="1706248"/>
            <a:ext cx="5076825" cy="1722205"/>
          </a:xfrm>
        </p:spPr>
        <p:txBody>
          <a:bodyPr lIns="0" tIns="0" rIns="0" bIns="0" anchor="b"/>
          <a:lstStyle>
            <a:lvl1pPr algn="ctr"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8" name="Undertittel 2">
            <a:extLst>
              <a:ext uri="{FF2B5EF4-FFF2-40B4-BE49-F238E27FC236}">
                <a16:creationId xmlns:a16="http://schemas.microsoft.com/office/drawing/2014/main" id="{6B7A6DAD-EF50-92AA-5071-66C5FD167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9175" y="3860800"/>
            <a:ext cx="5076825" cy="720725"/>
          </a:xfrm>
        </p:spPr>
        <p:txBody>
          <a:bodyPr anchor="t"/>
          <a:lstStyle>
            <a:lvl1pPr marL="0" indent="0" algn="ctr">
              <a:buNone/>
              <a:defRPr sz="16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/>
          </a:p>
        </p:txBody>
      </p:sp>
      <p:sp>
        <p:nvSpPr>
          <p:cNvPr id="10" name="Plassholder for bilde 10">
            <a:extLst>
              <a:ext uri="{FF2B5EF4-FFF2-40B4-BE49-F238E27FC236}">
                <a16:creationId xmlns:a16="http://schemas.microsoft.com/office/drawing/2014/main" id="{8E07E36A-28DE-7111-E1D3-3E406FF04E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41571" y="0"/>
            <a:ext cx="5146063" cy="6858000"/>
          </a:xfrm>
          <a:noFill/>
        </p:spPr>
        <p:txBody>
          <a:bodyPr lIns="360000" tIns="360000" rIns="360000" bIns="360000" anchor="t"/>
          <a:lstStyle>
            <a:lvl1pPr algn="l">
              <a:defRPr/>
            </a:lvl1pPr>
          </a:lstStyle>
          <a:p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37" name="Plassholder for tekst 13">
            <a:extLst>
              <a:ext uri="{FF2B5EF4-FFF2-40B4-BE49-F238E27FC236}">
                <a16:creationId xmlns:a16="http://schemas.microsoft.com/office/drawing/2014/main" id="{6408F13F-E7EB-E083-6116-6F6C103E91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9175" y="5013325"/>
            <a:ext cx="5076825" cy="1116013"/>
          </a:xfrm>
        </p:spPr>
        <p:txBody>
          <a:bodyPr anchor="b"/>
          <a:lstStyle>
            <a:lvl1pPr algn="ctr">
              <a:spcBef>
                <a:spcPts val="0"/>
              </a:spcBef>
              <a:spcAft>
                <a:spcPts val="500"/>
              </a:spcAft>
              <a:defRPr sz="1200">
                <a:solidFill>
                  <a:schemeClr val="accent6"/>
                </a:solidFill>
              </a:defRPr>
            </a:lvl1pPr>
            <a:lvl3pPr algn="ctr">
              <a:defRPr sz="1400"/>
            </a:lvl3pPr>
          </a:lstStyle>
          <a:p>
            <a:pPr lvl="0"/>
            <a:r>
              <a:rPr lang="nb-NO"/>
              <a:t>Navn </a:t>
            </a:r>
            <a:r>
              <a:rPr lang="nb-NO" err="1"/>
              <a:t>Navnesen</a:t>
            </a:r>
            <a:endParaRPr lang="nb-NO"/>
          </a:p>
          <a:p>
            <a:pPr lvl="0"/>
            <a:r>
              <a:rPr lang="nb-NO"/>
              <a:t>E-post adresse</a:t>
            </a:r>
          </a:p>
          <a:p>
            <a:pPr lvl="0"/>
            <a:r>
              <a:rPr lang="nb-NO"/>
              <a:t>Telefonnummer</a:t>
            </a:r>
            <a:endParaRPr lang="en-GB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2E07D35D-5349-1965-24B7-598E729B17C6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507EE32-92F1-E634-FE49-775CB490AD13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b-NO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6EFB670-1E52-C398-F609-70CB25DF5DC4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30" name="Plassholder for tekst 2">
            <a:extLst>
              <a:ext uri="{FF2B5EF4-FFF2-40B4-BE49-F238E27FC236}">
                <a16:creationId xmlns:a16="http://schemas.microsoft.com/office/drawing/2014/main" id="{8E07F790-C8FF-CB7D-1330-5F6CDB3AD327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7558129" y="6398505"/>
            <a:ext cx="4388746" cy="22260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r">
              <a:buNone/>
              <a:defRPr sz="1000" b="0" i="0" cap="none" spc="0">
                <a:ln>
                  <a:noFill/>
                </a:ln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Foto: Navn </a:t>
            </a:r>
            <a:r>
              <a:rPr lang="nb-NO" err="1"/>
              <a:t>Navnesen</a:t>
            </a:r>
            <a:r>
              <a:rPr lang="nb-NO"/>
              <a:t> / KI</a:t>
            </a:r>
          </a:p>
        </p:txBody>
      </p:sp>
    </p:spTree>
    <p:extLst>
      <p:ext uri="{BB962C8B-B14F-4D97-AF65-F5344CB8AC3E}">
        <p14:creationId xmlns:p14="http://schemas.microsoft.com/office/powerpoint/2010/main" val="2323662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0425759-C06A-0996-F18F-B2B97C5D8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12192002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6"/>
              </a:solidFill>
            </a:endParaRPr>
          </a:p>
        </p:txBody>
      </p:sp>
      <p:sp>
        <p:nvSpPr>
          <p:cNvPr id="7" name="Plassholder for bilde 13" descr="Bilde av veg">
            <a:extLst>
              <a:ext uri="{FF2B5EF4-FFF2-40B4-BE49-F238E27FC236}">
                <a16:creationId xmlns:a16="http://schemas.microsoft.com/office/drawing/2014/main" id="{F8186BD3-B140-F92F-8D26-BFDB13FCCB6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697538 h 6858000"/>
              <a:gd name="connsiteX5" fmla="*/ 9120188 w 12192000"/>
              <a:gd name="connsiteY5" fmla="*/ 5697538 h 6858000"/>
              <a:gd name="connsiteX6" fmla="*/ 9120188 w 12192000"/>
              <a:gd name="connsiteY6" fmla="*/ 4149724 h 6858000"/>
              <a:gd name="connsiteX7" fmla="*/ 0 w 12192000"/>
              <a:gd name="connsiteY7" fmla="*/ 41497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697538"/>
                </a:lnTo>
                <a:lnTo>
                  <a:pt x="9120188" y="5697538"/>
                </a:lnTo>
                <a:lnTo>
                  <a:pt x="9120188" y="4149724"/>
                </a:lnTo>
                <a:lnTo>
                  <a:pt x="0" y="4149724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360000" tIns="360000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    </a:t>
            </a:r>
          </a:p>
        </p:txBody>
      </p:sp>
      <p:pic>
        <p:nvPicPr>
          <p:cNvPr id="9" name="Grafikk 16">
            <a:extLst>
              <a:ext uri="{FF2B5EF4-FFF2-40B4-BE49-F238E27FC236}">
                <a16:creationId xmlns:a16="http://schemas.microsoft.com/office/drawing/2014/main" id="{ABDD3201-16DB-2C2F-BF59-9E158E3F2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70"/>
          <a:stretch>
            <a:fillRect/>
          </a:stretch>
        </p:blipFill>
        <p:spPr>
          <a:xfrm>
            <a:off x="-1" y="4149725"/>
            <a:ext cx="6236911" cy="1547813"/>
          </a:xfrm>
          <a:custGeom>
            <a:avLst/>
            <a:gdLst>
              <a:gd name="connsiteX0" fmla="*/ 0 w 5949052"/>
              <a:gd name="connsiteY0" fmla="*/ 0 h 1476375"/>
              <a:gd name="connsiteX1" fmla="*/ 5949052 w 5949052"/>
              <a:gd name="connsiteY1" fmla="*/ 0 h 1476375"/>
              <a:gd name="connsiteX2" fmla="*/ 5949052 w 5949052"/>
              <a:gd name="connsiteY2" fmla="*/ 1476375 h 1476375"/>
              <a:gd name="connsiteX3" fmla="*/ 0 w 5949052"/>
              <a:gd name="connsiteY3" fmla="*/ 1476375 h 1476375"/>
              <a:gd name="connsiteX4" fmla="*/ 0 w 5949052"/>
              <a:gd name="connsiteY4" fmla="*/ 0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9052" h="1476375">
                <a:moveTo>
                  <a:pt x="0" y="0"/>
                </a:moveTo>
                <a:lnTo>
                  <a:pt x="5949052" y="0"/>
                </a:lnTo>
                <a:lnTo>
                  <a:pt x="5949052" y="1476375"/>
                </a:lnTo>
                <a:lnTo>
                  <a:pt x="0" y="1476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B810FC53-D13A-FBDD-F475-E4B3D1CB21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27043" y="4149724"/>
            <a:ext cx="2493145" cy="1547813"/>
          </a:xfrm>
        </p:spPr>
        <p:txBody>
          <a:bodyPr tIns="180000" bIns="180000" anchor="ctr"/>
          <a:lstStyle>
            <a:lvl1pPr marL="0" indent="0">
              <a:buNone/>
              <a:defRPr sz="50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00 %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E85FC415-822A-9D61-3476-A470E9978CC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019174" y="4149724"/>
            <a:ext cx="4068764" cy="1547813"/>
          </a:xfrm>
        </p:spPr>
        <p:txBody>
          <a:bodyPr tIns="180000" bIns="180000" anchor="ctr"/>
          <a:lstStyle>
            <a:lvl1pPr marL="0" indent="0">
              <a:buNone/>
              <a:defRPr sz="18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127E5389-BAD0-D24A-BE66-24A2B7C4B0E6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7558129" y="6398505"/>
            <a:ext cx="4388746" cy="22260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r">
              <a:buNone/>
              <a:defRPr sz="1000" b="0" i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Foto: Bård Asle Nordbø</a:t>
            </a:r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22B57D42-0E5C-502E-DFB7-9A4D9DFF8145}"/>
              </a:ext>
            </a:extLst>
          </p:cNvPr>
          <p:cNvSpPr>
            <a:spLocks noGrp="1"/>
          </p:cNvSpPr>
          <p:nvPr>
            <p:ph type="dt" sz="half" idx="56"/>
          </p:nvPr>
        </p:nvSpPr>
        <p:spPr>
          <a:xfrm>
            <a:off x="4724400" y="6398505"/>
            <a:ext cx="2743200" cy="22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6" name="Footer Placeholder 12">
            <a:extLst>
              <a:ext uri="{FF2B5EF4-FFF2-40B4-BE49-F238E27FC236}">
                <a16:creationId xmlns:a16="http://schemas.microsoft.com/office/drawing/2014/main" id="{81ECCE38-9AAF-B3FF-842C-3FBD54CCDAA5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>
          <a:xfrm>
            <a:off x="931068" y="6398505"/>
            <a:ext cx="3702803" cy="22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46DAD086-D0A6-02E1-6844-13527616F056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>
          <a:xfrm>
            <a:off x="163471" y="6398505"/>
            <a:ext cx="554079" cy="22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3741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2">
            <a:extLst>
              <a:ext uri="{FF2B5EF4-FFF2-40B4-BE49-F238E27FC236}">
                <a16:creationId xmlns:a16="http://schemas.microsoft.com/office/drawing/2014/main" id="{7E2EB0B6-999F-7E76-FF63-062A7F6B8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/>
              </a:solidFill>
            </a:endParaRPr>
          </a:p>
        </p:txBody>
      </p:sp>
      <p:sp>
        <p:nvSpPr>
          <p:cNvPr id="2" name="Plassholder for bilde 32" descr="Bilde av veg">
            <a:extLst>
              <a:ext uri="{FF2B5EF4-FFF2-40B4-BE49-F238E27FC236}">
                <a16:creationId xmlns:a16="http://schemas.microsoft.com/office/drawing/2014/main" id="{F070839F-87B7-7BA1-477F-5AFC6CC6E16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11582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1898582 h 6858000"/>
              <a:gd name="connsiteX5" fmla="*/ 7216582 w 12192000"/>
              <a:gd name="connsiteY5" fmla="*/ 1898567 h 6858000"/>
              <a:gd name="connsiteX6" fmla="*/ 0 w 12192000"/>
              <a:gd name="connsiteY6" fmla="*/ 0 h 6858000"/>
              <a:gd name="connsiteX7" fmla="*/ 9115824 w 12192000"/>
              <a:gd name="connsiteY7" fmla="*/ 0 h 6858000"/>
              <a:gd name="connsiteX8" fmla="*/ 0 w 12192000"/>
              <a:gd name="connsiteY8" fmla="*/ 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9115824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98582"/>
                </a:lnTo>
                <a:lnTo>
                  <a:pt x="7216582" y="1898567"/>
                </a:lnTo>
                <a:close/>
                <a:moveTo>
                  <a:pt x="0" y="0"/>
                </a:moveTo>
                <a:lnTo>
                  <a:pt x="9115824" y="0"/>
                </a:lnTo>
                <a:lnTo>
                  <a:pt x="0" y="1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360000" tIns="2160000">
            <a:noAutofit/>
          </a:bodyPr>
          <a:lstStyle>
            <a:lvl1pPr marL="228600" indent="-228600"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    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9FF776E-B04D-D92A-CFAF-B03330AA537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0" y="-1"/>
            <a:ext cx="7104063" cy="1900719"/>
          </a:xfrm>
        </p:spPr>
        <p:txBody>
          <a:bodyPr lIns="1007999" tIns="540000" rIns="720000" bIns="540000" anchor="ctr"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3EBCB2A2-0E12-81F2-FBEA-DB05F0EF743B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7558129" y="6398505"/>
            <a:ext cx="4388746" cy="22260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r">
              <a:buNone/>
              <a:defRPr sz="1000" b="0" i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Foto: Bård Asle Nordbø</a:t>
            </a:r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66364BD0-CFE3-BD3C-6DF7-9066A3DC1988}"/>
              </a:ext>
            </a:extLst>
          </p:cNvPr>
          <p:cNvSpPr>
            <a:spLocks noGrp="1"/>
          </p:cNvSpPr>
          <p:nvPr>
            <p:ph type="dt" sz="half" idx="56"/>
          </p:nvPr>
        </p:nvSpPr>
        <p:spPr>
          <a:xfrm>
            <a:off x="4724400" y="6398505"/>
            <a:ext cx="2743200" cy="22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10" name="Footer Placeholder 12">
            <a:extLst>
              <a:ext uri="{FF2B5EF4-FFF2-40B4-BE49-F238E27FC236}">
                <a16:creationId xmlns:a16="http://schemas.microsoft.com/office/drawing/2014/main" id="{FB0A907A-E0C3-F45F-6DDE-BA669268A3DE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>
          <a:xfrm>
            <a:off x="931068" y="6398505"/>
            <a:ext cx="3702803" cy="22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87B1AE49-0917-08AC-0016-BE1646CDA88C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>
          <a:xfrm>
            <a:off x="163471" y="6398505"/>
            <a:ext cx="554079" cy="22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551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med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2">
            <a:extLst>
              <a:ext uri="{FF2B5EF4-FFF2-40B4-BE49-F238E27FC236}">
                <a16:creationId xmlns:a16="http://schemas.microsoft.com/office/drawing/2014/main" id="{7E2EB0B6-999F-7E76-FF63-062A7F6B8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F1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/>
              </a:solidFill>
            </a:endParaRPr>
          </a:p>
        </p:txBody>
      </p:sp>
      <p:sp>
        <p:nvSpPr>
          <p:cNvPr id="2" name="Plassholder for bilde 32" descr="Bilde av veg">
            <a:extLst>
              <a:ext uri="{FF2B5EF4-FFF2-40B4-BE49-F238E27FC236}">
                <a16:creationId xmlns:a16="http://schemas.microsoft.com/office/drawing/2014/main" id="{F070839F-87B7-7BA1-477F-5AFC6CC6E16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11582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1898582 h 6858000"/>
              <a:gd name="connsiteX5" fmla="*/ 7216582 w 12192000"/>
              <a:gd name="connsiteY5" fmla="*/ 1898567 h 6858000"/>
              <a:gd name="connsiteX6" fmla="*/ 0 w 12192000"/>
              <a:gd name="connsiteY6" fmla="*/ 0 h 6858000"/>
              <a:gd name="connsiteX7" fmla="*/ 9115824 w 12192000"/>
              <a:gd name="connsiteY7" fmla="*/ 0 h 6858000"/>
              <a:gd name="connsiteX8" fmla="*/ 0 w 12192000"/>
              <a:gd name="connsiteY8" fmla="*/ 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9115824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98582"/>
                </a:lnTo>
                <a:lnTo>
                  <a:pt x="7216582" y="1898567"/>
                </a:lnTo>
                <a:close/>
                <a:moveTo>
                  <a:pt x="0" y="0"/>
                </a:moveTo>
                <a:lnTo>
                  <a:pt x="9115824" y="0"/>
                </a:lnTo>
                <a:lnTo>
                  <a:pt x="0" y="1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360000" tIns="2160000">
            <a:noAutofit/>
          </a:bodyPr>
          <a:lstStyle>
            <a:lvl1pPr marL="228600" indent="-228600"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    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9FF776E-B04D-D92A-CFAF-B03330AA537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0" y="-1"/>
            <a:ext cx="7104063" cy="1900719"/>
          </a:xfrm>
        </p:spPr>
        <p:txBody>
          <a:bodyPr lIns="1007999" tIns="540000" rIns="720000" bIns="540000" anchor="ctr"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3EBCB2A2-0E12-81F2-FBEA-DB05F0EF743B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7558129" y="6398505"/>
            <a:ext cx="4388746" cy="22260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r">
              <a:buNone/>
              <a:defRPr sz="1000" b="0" i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Foto: Bård Asle Nordbø</a:t>
            </a:r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66364BD0-CFE3-BD3C-6DF7-9066A3DC1988}"/>
              </a:ext>
            </a:extLst>
          </p:cNvPr>
          <p:cNvSpPr>
            <a:spLocks noGrp="1"/>
          </p:cNvSpPr>
          <p:nvPr>
            <p:ph type="dt" sz="half" idx="56"/>
          </p:nvPr>
        </p:nvSpPr>
        <p:spPr>
          <a:xfrm>
            <a:off x="4724400" y="6398505"/>
            <a:ext cx="2743200" cy="22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10" name="Footer Placeholder 12">
            <a:extLst>
              <a:ext uri="{FF2B5EF4-FFF2-40B4-BE49-F238E27FC236}">
                <a16:creationId xmlns:a16="http://schemas.microsoft.com/office/drawing/2014/main" id="{FB0A907A-E0C3-F45F-6DDE-BA669268A3DE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>
          <a:xfrm>
            <a:off x="931068" y="6398505"/>
            <a:ext cx="3702803" cy="22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87B1AE49-0917-08AC-0016-BE1646CDA88C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>
          <a:xfrm>
            <a:off x="163471" y="6398505"/>
            <a:ext cx="554079" cy="22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828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2">
            <a:extLst>
              <a:ext uri="{FF2B5EF4-FFF2-40B4-BE49-F238E27FC236}">
                <a16:creationId xmlns:a16="http://schemas.microsoft.com/office/drawing/2014/main" id="{00C8CDF1-847A-DDEC-A287-8C45876D4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/>
              </a:solidFill>
            </a:endParaRPr>
          </a:p>
        </p:txBody>
      </p:sp>
      <p:sp>
        <p:nvSpPr>
          <p:cNvPr id="14" name="Plassholder for bilde 11" descr="Bilde av veg">
            <a:extLst>
              <a:ext uri="{FF2B5EF4-FFF2-40B4-BE49-F238E27FC236}">
                <a16:creationId xmlns:a16="http://schemas.microsoft.com/office/drawing/2014/main" id="{AA948028-F26E-95A5-6072-3042D6CD77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19175 w 12192000"/>
              <a:gd name="connsiteY0" fmla="*/ 1016000 h 6858000"/>
              <a:gd name="connsiteX1" fmla="*/ 1019175 w 12192000"/>
              <a:gd name="connsiteY1" fmla="*/ 6129338 h 6858000"/>
              <a:gd name="connsiteX2" fmla="*/ 5087938 w 12192000"/>
              <a:gd name="connsiteY2" fmla="*/ 6129338 h 6858000"/>
              <a:gd name="connsiteX3" fmla="*/ 5087938 w 12192000"/>
              <a:gd name="connsiteY3" fmla="*/ 1016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019175" y="1016000"/>
                </a:moveTo>
                <a:lnTo>
                  <a:pt x="1019175" y="6129338"/>
                </a:lnTo>
                <a:lnTo>
                  <a:pt x="5087938" y="6129338"/>
                </a:lnTo>
                <a:lnTo>
                  <a:pt x="5087938" y="1016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360000" tIns="360000">
            <a:noAutofit/>
          </a:bodyPr>
          <a:lstStyle>
            <a:lvl1pPr marL="228600" indent="-228600">
              <a:buFont typeface="Arial" panose="020B0604020202020204" pitchFamily="34" charset="0"/>
              <a:buChar char="•"/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     </a:t>
            </a:r>
          </a:p>
        </p:txBody>
      </p:sp>
      <p:sp>
        <p:nvSpPr>
          <p:cNvPr id="7" name="Plassholder for tekst 2">
            <a:extLst>
              <a:ext uri="{FF2B5EF4-FFF2-40B4-BE49-F238E27FC236}">
                <a16:creationId xmlns:a16="http://schemas.microsoft.com/office/drawing/2014/main" id="{340AAE2F-A65B-F140-B40C-5283BB9AC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9175" y="1016000"/>
            <a:ext cx="4068763" cy="5113338"/>
          </a:xfrm>
        </p:spPr>
        <p:txBody>
          <a:bodyPr lIns="360000" tIns="360000" rIns="360000" bIns="360000" anchor="ctr"/>
          <a:lstStyle>
            <a:lvl1pPr marL="0" indent="0" algn="ctr"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Friform 15">
            <a:extLst>
              <a:ext uri="{FF2B5EF4-FFF2-40B4-BE49-F238E27FC236}">
                <a16:creationId xmlns:a16="http://schemas.microsoft.com/office/drawing/2014/main" id="{3DEFDDF9-34B4-E5D2-670B-AAC41F911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04921" y="1016000"/>
            <a:ext cx="1083017" cy="1082961"/>
          </a:xfrm>
          <a:custGeom>
            <a:avLst/>
            <a:gdLst>
              <a:gd name="connsiteX0" fmla="*/ 0 w 1511709"/>
              <a:gd name="connsiteY0" fmla="*/ 0 h 1511631"/>
              <a:gd name="connsiteX1" fmla="*/ 755855 w 1511709"/>
              <a:gd name="connsiteY1" fmla="*/ 0 h 1511631"/>
              <a:gd name="connsiteX2" fmla="*/ 1511709 w 1511709"/>
              <a:gd name="connsiteY2" fmla="*/ 755816 h 1511631"/>
              <a:gd name="connsiteX3" fmla="*/ 1511709 w 1511709"/>
              <a:gd name="connsiteY3" fmla="*/ 1511632 h 1511631"/>
              <a:gd name="connsiteX4" fmla="*/ 0 w 1511709"/>
              <a:gd name="connsiteY4" fmla="*/ 0 h 1511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1709" h="1511631">
                <a:moveTo>
                  <a:pt x="0" y="0"/>
                </a:moveTo>
                <a:lnTo>
                  <a:pt x="755855" y="0"/>
                </a:lnTo>
                <a:lnTo>
                  <a:pt x="1511709" y="755816"/>
                </a:lnTo>
                <a:lnTo>
                  <a:pt x="1511709" y="1511632"/>
                </a:lnTo>
                <a:lnTo>
                  <a:pt x="0" y="0"/>
                </a:lnTo>
                <a:close/>
              </a:path>
            </a:pathLst>
          </a:custGeom>
          <a:solidFill>
            <a:srgbClr val="FF9600"/>
          </a:solidFill>
          <a:ln w="762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accent6"/>
              </a:solidFill>
            </a:endParaRPr>
          </a:p>
        </p:txBody>
      </p:sp>
      <p:sp>
        <p:nvSpPr>
          <p:cNvPr id="9" name="Friform 16">
            <a:extLst>
              <a:ext uri="{FF2B5EF4-FFF2-40B4-BE49-F238E27FC236}">
                <a16:creationId xmlns:a16="http://schemas.microsoft.com/office/drawing/2014/main" id="{478FA20B-8DA8-E682-7C7F-43EAB7AB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9175" y="5587858"/>
            <a:ext cx="546978" cy="541480"/>
          </a:xfrm>
          <a:custGeom>
            <a:avLst/>
            <a:gdLst>
              <a:gd name="connsiteX0" fmla="*/ 0 w 763489"/>
              <a:gd name="connsiteY0" fmla="*/ 0 h 755815"/>
              <a:gd name="connsiteX1" fmla="*/ 0 w 763489"/>
              <a:gd name="connsiteY1" fmla="*/ 755816 h 755815"/>
              <a:gd name="connsiteX2" fmla="*/ 763490 w 763489"/>
              <a:gd name="connsiteY2" fmla="*/ 755816 h 755815"/>
              <a:gd name="connsiteX3" fmla="*/ 0 w 763489"/>
              <a:gd name="connsiteY3" fmla="*/ 0 h 755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489" h="755815">
                <a:moveTo>
                  <a:pt x="0" y="0"/>
                </a:moveTo>
                <a:lnTo>
                  <a:pt x="0" y="755816"/>
                </a:lnTo>
                <a:lnTo>
                  <a:pt x="763490" y="755816"/>
                </a:lnTo>
                <a:lnTo>
                  <a:pt x="0" y="0"/>
                </a:lnTo>
                <a:close/>
              </a:path>
            </a:pathLst>
          </a:custGeom>
          <a:solidFill>
            <a:srgbClr val="FF9600"/>
          </a:solidFill>
          <a:ln w="762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accent6"/>
              </a:solidFill>
            </a:endParaRP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852BD0E9-C032-8FEF-034F-5B88870107CC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7558129" y="6398505"/>
            <a:ext cx="4388746" cy="22260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r">
              <a:buNone/>
              <a:defRPr sz="1000" b="0" i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Foto: Bård Asle Nordbø</a:t>
            </a:r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3473E8BA-24B7-7183-8120-084CF47060AC}"/>
              </a:ext>
            </a:extLst>
          </p:cNvPr>
          <p:cNvSpPr>
            <a:spLocks noGrp="1"/>
          </p:cNvSpPr>
          <p:nvPr>
            <p:ph type="dt" sz="half" idx="56"/>
          </p:nvPr>
        </p:nvSpPr>
        <p:spPr>
          <a:xfrm>
            <a:off x="4724400" y="6398505"/>
            <a:ext cx="2743200" cy="22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12" name="Footer Placeholder 12">
            <a:extLst>
              <a:ext uri="{FF2B5EF4-FFF2-40B4-BE49-F238E27FC236}">
                <a16:creationId xmlns:a16="http://schemas.microsoft.com/office/drawing/2014/main" id="{B81EC615-31FE-33D7-B682-ACA8340815FF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>
          <a:xfrm>
            <a:off x="931068" y="6398505"/>
            <a:ext cx="3702803" cy="22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3" name="Slide Number Placeholder 13">
            <a:extLst>
              <a:ext uri="{FF2B5EF4-FFF2-40B4-BE49-F238E27FC236}">
                <a16:creationId xmlns:a16="http://schemas.microsoft.com/office/drawing/2014/main" id="{EC6AFCBB-53E0-B766-26AB-39F46506729B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>
          <a:xfrm>
            <a:off x="163471" y="6398505"/>
            <a:ext cx="554079" cy="22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6707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 - 3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7" descr="Bilde av veg">
            <a:extLst>
              <a:ext uri="{FF2B5EF4-FFF2-40B4-BE49-F238E27FC236}">
                <a16:creationId xmlns:a16="http://schemas.microsoft.com/office/drawing/2014/main" id="{AFAE65A4-A6AC-E7C6-D8EC-43160CCA9D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108132 w 12192000"/>
              <a:gd name="connsiteY0" fmla="*/ 1439464 h 6858000"/>
              <a:gd name="connsiteX1" fmla="*/ 8108132 w 12192000"/>
              <a:gd name="connsiteY1" fmla="*/ 5697537 h 6858000"/>
              <a:gd name="connsiteX2" fmla="*/ 11168832 w 12192000"/>
              <a:gd name="connsiteY2" fmla="*/ 5697537 h 6858000"/>
              <a:gd name="connsiteX3" fmla="*/ 11168832 w 12192000"/>
              <a:gd name="connsiteY3" fmla="*/ 1439464 h 6858000"/>
              <a:gd name="connsiteX4" fmla="*/ 4563654 w 12192000"/>
              <a:gd name="connsiteY4" fmla="*/ 1439464 h 6858000"/>
              <a:gd name="connsiteX5" fmla="*/ 4563654 w 12192000"/>
              <a:gd name="connsiteY5" fmla="*/ 5697537 h 6858000"/>
              <a:gd name="connsiteX6" fmla="*/ 7624354 w 12192000"/>
              <a:gd name="connsiteY6" fmla="*/ 5697537 h 6858000"/>
              <a:gd name="connsiteX7" fmla="*/ 7624354 w 12192000"/>
              <a:gd name="connsiteY7" fmla="*/ 1439464 h 6858000"/>
              <a:gd name="connsiteX8" fmla="*/ 1019175 w 12192000"/>
              <a:gd name="connsiteY8" fmla="*/ 1439464 h 6858000"/>
              <a:gd name="connsiteX9" fmla="*/ 1019175 w 12192000"/>
              <a:gd name="connsiteY9" fmla="*/ 5697537 h 6858000"/>
              <a:gd name="connsiteX10" fmla="*/ 4079875 w 12192000"/>
              <a:gd name="connsiteY10" fmla="*/ 5697537 h 6858000"/>
              <a:gd name="connsiteX11" fmla="*/ 4079875 w 12192000"/>
              <a:gd name="connsiteY11" fmla="*/ 1439464 h 6858000"/>
              <a:gd name="connsiteX12" fmla="*/ 0 w 12192000"/>
              <a:gd name="connsiteY12" fmla="*/ 0 h 6858000"/>
              <a:gd name="connsiteX13" fmla="*/ 12192000 w 12192000"/>
              <a:gd name="connsiteY13" fmla="*/ 0 h 6858000"/>
              <a:gd name="connsiteX14" fmla="*/ 12192000 w 12192000"/>
              <a:gd name="connsiteY14" fmla="*/ 6858000 h 6858000"/>
              <a:gd name="connsiteX15" fmla="*/ 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8108132" y="1439464"/>
                </a:moveTo>
                <a:lnTo>
                  <a:pt x="8108132" y="5697537"/>
                </a:lnTo>
                <a:lnTo>
                  <a:pt x="11168832" y="5697537"/>
                </a:lnTo>
                <a:lnTo>
                  <a:pt x="11168832" y="1439464"/>
                </a:lnTo>
                <a:close/>
                <a:moveTo>
                  <a:pt x="4563654" y="1439464"/>
                </a:moveTo>
                <a:lnTo>
                  <a:pt x="4563654" y="5697537"/>
                </a:lnTo>
                <a:lnTo>
                  <a:pt x="7624354" y="5697537"/>
                </a:lnTo>
                <a:lnTo>
                  <a:pt x="7624354" y="1439464"/>
                </a:lnTo>
                <a:close/>
                <a:moveTo>
                  <a:pt x="1019175" y="1439464"/>
                </a:moveTo>
                <a:lnTo>
                  <a:pt x="1019175" y="5697537"/>
                </a:lnTo>
                <a:lnTo>
                  <a:pt x="4079875" y="5697537"/>
                </a:lnTo>
                <a:lnTo>
                  <a:pt x="4079875" y="143946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360000" tIns="360000">
            <a:noAutofit/>
          </a:bodyPr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    </a:t>
            </a:r>
          </a:p>
        </p:txBody>
      </p:sp>
      <p:sp>
        <p:nvSpPr>
          <p:cNvPr id="3" name="Plassholder for tekst 22">
            <a:extLst>
              <a:ext uri="{FF2B5EF4-FFF2-40B4-BE49-F238E27FC236}">
                <a16:creationId xmlns:a16="http://schemas.microsoft.com/office/drawing/2014/main" id="{97B1B9A5-548C-D3F3-FDE8-AE2C1B65D5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9175" y="1432874"/>
            <a:ext cx="3060699" cy="4264664"/>
          </a:xfrm>
        </p:spPr>
        <p:txBody>
          <a:bodyPr lIns="360000" tIns="360000" rIns="360000" bIns="360000" anchor="t"/>
          <a:lstStyle>
            <a:lvl1pPr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22">
            <a:extLst>
              <a:ext uri="{FF2B5EF4-FFF2-40B4-BE49-F238E27FC236}">
                <a16:creationId xmlns:a16="http://schemas.microsoft.com/office/drawing/2014/main" id="{222386B7-4E26-4427-4C85-6404D4FF08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54226" y="1432874"/>
            <a:ext cx="3060699" cy="4264664"/>
          </a:xfrm>
        </p:spPr>
        <p:txBody>
          <a:bodyPr lIns="360000" tIns="360000" rIns="360000" bIns="360000" anchor="t"/>
          <a:lstStyle>
            <a:lvl1pPr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22">
            <a:extLst>
              <a:ext uri="{FF2B5EF4-FFF2-40B4-BE49-F238E27FC236}">
                <a16:creationId xmlns:a16="http://schemas.microsoft.com/office/drawing/2014/main" id="{89C1A49D-79DB-A21D-FFD9-45FA18D6FBF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17558" y="1432874"/>
            <a:ext cx="3060699" cy="4264664"/>
          </a:xfrm>
        </p:spPr>
        <p:txBody>
          <a:bodyPr lIns="360000" tIns="360000" rIns="360000" bIns="360000" anchor="t"/>
          <a:lstStyle>
            <a:lvl1pPr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EAFCED24-349D-4848-F99D-57EC3B42171F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7558129" y="6398505"/>
            <a:ext cx="4388746" cy="22260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r">
              <a:buNone/>
              <a:defRPr sz="1000" b="0" i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Foto: Jarle Wæhler</a:t>
            </a:r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6D10E951-BD3F-0B58-2441-7D5D15A9F3ED}"/>
              </a:ext>
            </a:extLst>
          </p:cNvPr>
          <p:cNvSpPr>
            <a:spLocks noGrp="1"/>
          </p:cNvSpPr>
          <p:nvPr>
            <p:ph type="dt" sz="half" idx="56"/>
          </p:nvPr>
        </p:nvSpPr>
        <p:spPr>
          <a:xfrm>
            <a:off x="4724400" y="6398505"/>
            <a:ext cx="2743200" cy="22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10" name="Footer Placeholder 12">
            <a:extLst>
              <a:ext uri="{FF2B5EF4-FFF2-40B4-BE49-F238E27FC236}">
                <a16:creationId xmlns:a16="http://schemas.microsoft.com/office/drawing/2014/main" id="{6BC9B203-2D64-0713-6C3F-0159E4437035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>
          <a:xfrm>
            <a:off x="931068" y="6398505"/>
            <a:ext cx="3702803" cy="22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Slide Number Placeholder 13">
            <a:extLst>
              <a:ext uri="{FF2B5EF4-FFF2-40B4-BE49-F238E27FC236}">
                <a16:creationId xmlns:a16="http://schemas.microsoft.com/office/drawing/2014/main" id="{0FE75741-6F24-4342-AB37-617A523C307F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>
          <a:xfrm>
            <a:off x="163471" y="6398505"/>
            <a:ext cx="554079" cy="22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3617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media 27">
            <a:extLst>
              <a:ext uri="{FF2B5EF4-FFF2-40B4-BE49-F238E27FC236}">
                <a16:creationId xmlns:a16="http://schemas.microsoft.com/office/drawing/2014/main" id="{3DFCB7D3-F797-9C03-7FC6-5657C622A1CB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 lIns="360000" tIns="360000" rIns="360000" bIns="360000" anchor="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ikonet for å legge til media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7E90C-E76C-A424-E2B7-3F9FDCBCA16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D3249F8-D27C-31C6-F82B-DCE26D52574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E3E817-D25D-068C-16A2-B18052284E9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0868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rd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>
            <a:extLst>
              <a:ext uri="{FF2B5EF4-FFF2-40B4-BE49-F238E27FC236}">
                <a16:creationId xmlns:a16="http://schemas.microsoft.com/office/drawing/2014/main" id="{4FA7EFF6-6DB1-D07C-F742-76D491457F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04063" y="1016000"/>
            <a:ext cx="4068762" cy="1260475"/>
          </a:xfr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353A79E3-DC8E-58DA-40E2-18A4A1C94D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04063" y="2708275"/>
            <a:ext cx="4068762" cy="3421063"/>
          </a:xfrm>
        </p:spPr>
        <p:txBody>
          <a:bodyPr numCol="1" spcCol="36000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77765486-7A4F-167A-E3A8-06273AA64E69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7104063" y="6412793"/>
            <a:ext cx="4842812" cy="222603"/>
          </a:xfrm>
          <a:effectLst/>
        </p:spPr>
        <p:txBody>
          <a:bodyPr anchor="ctr"/>
          <a:lstStyle>
            <a:lvl1pPr marL="0" indent="0" algn="r">
              <a:buNone/>
              <a:defRPr sz="1000" b="0" i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Foto: Jarle Wæhler</a:t>
            </a:r>
          </a:p>
        </p:txBody>
      </p:sp>
      <p:sp>
        <p:nvSpPr>
          <p:cNvPr id="14" name="Picture Placeholder 13" descr="Bilde av veg">
            <a:extLst>
              <a:ext uri="{FF2B5EF4-FFF2-40B4-BE49-F238E27FC236}">
                <a16:creationId xmlns:a16="http://schemas.microsoft.com/office/drawing/2014/main" id="{8621DF07-CA61-9170-45EC-88BDDE06835B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371475" y="362931"/>
            <a:ext cx="5542270" cy="2866965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EA9E56FA-3E97-B3EC-F814-C8820F09154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71475" y="5768340"/>
            <a:ext cx="5542270" cy="721361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/>
            </a:lvl2pPr>
            <a:lvl3pPr marL="914400" indent="0" algn="ctr">
              <a:buFont typeface="Arial" panose="020B0604020202020204" pitchFamily="34" charset="0"/>
              <a:buNone/>
              <a:defRPr sz="1600"/>
            </a:lvl3pPr>
            <a:lvl4pPr marL="1371600" indent="0" algn="ctr">
              <a:buFont typeface="Arial" panose="020B0604020202020204" pitchFamily="34" charset="0"/>
              <a:buNone/>
              <a:defRPr sz="1600"/>
            </a:lvl4pPr>
            <a:lvl5pPr marL="1828800" indent="0" algn="ctr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B1A1FF-DA91-E62D-EAF4-7D3BE7D4BF1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71475" y="3628105"/>
            <a:ext cx="2597788" cy="1007395"/>
          </a:xfrm>
          <a:solidFill>
            <a:schemeClr val="bg1"/>
          </a:solidFill>
        </p:spPr>
        <p:txBody>
          <a:bodyPr anchor="b">
            <a:noAutofit/>
          </a:bodyPr>
          <a:lstStyle>
            <a:lvl1pPr marL="0" indent="0" algn="ctr">
              <a:buNone/>
              <a:defRPr sz="3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nb-NO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44205E2-0ABC-0CD5-CE0A-81F87D2E247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3315957" y="3628105"/>
            <a:ext cx="2597788" cy="1007395"/>
          </a:xfrm>
          <a:solidFill>
            <a:schemeClr val="bg1"/>
          </a:solidFill>
        </p:spPr>
        <p:txBody>
          <a:bodyPr anchor="b">
            <a:noAutofit/>
          </a:bodyPr>
          <a:lstStyle>
            <a:lvl1pPr marL="0" indent="0" algn="ctr">
              <a:buNone/>
              <a:defRPr sz="3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nb-NO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4C192178-81ED-0F50-AB39-FE20EBB030A7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371475" y="4635501"/>
            <a:ext cx="2597788" cy="743268"/>
          </a:xfrm>
          <a:solidFill>
            <a:schemeClr val="bg1"/>
          </a:solidFill>
        </p:spPr>
        <p:txBody>
          <a:bodyPr anchor="t"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4B67D8CF-C1ED-BC72-09F3-34780A7B937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3315957" y="4635501"/>
            <a:ext cx="2597788" cy="743268"/>
          </a:xfrm>
          <a:solidFill>
            <a:schemeClr val="bg1"/>
          </a:solidFill>
        </p:spPr>
        <p:txBody>
          <a:bodyPr anchor="t"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01780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rd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78DA13-8814-3C69-964A-4043476FC91A}"/>
              </a:ext>
            </a:extLst>
          </p:cNvPr>
          <p:cNvSpPr/>
          <p:nvPr userDrawn="1"/>
        </p:nvSpPr>
        <p:spPr>
          <a:xfrm>
            <a:off x="371475" y="2525057"/>
            <a:ext cx="5560084" cy="3964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icture Placeholder 13" descr="Bilde av veg">
            <a:extLst>
              <a:ext uri="{FF2B5EF4-FFF2-40B4-BE49-F238E27FC236}">
                <a16:creationId xmlns:a16="http://schemas.microsoft.com/office/drawing/2014/main" id="{8621DF07-CA61-9170-45EC-88BDDE06835B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6278253" y="362932"/>
            <a:ext cx="5542270" cy="1837662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77765486-7A4F-167A-E3A8-06273AA64E69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6278253" y="1977991"/>
            <a:ext cx="5542270" cy="222603"/>
          </a:xfrm>
          <a:effectLst/>
        </p:spPr>
        <p:txBody>
          <a:bodyPr anchor="ctr"/>
          <a:lstStyle>
            <a:lvl1pPr marL="0" indent="0" algn="r">
              <a:buNone/>
              <a:defRPr sz="1000" b="0" i="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Foto: Jarle Wæhler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EA9E56FA-3E97-B3EC-F814-C8820F09154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278253" y="5768340"/>
            <a:ext cx="5542270" cy="721361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/>
            </a:lvl2pPr>
            <a:lvl3pPr marL="914400" indent="0" algn="ctr">
              <a:buFont typeface="Arial" panose="020B0604020202020204" pitchFamily="34" charset="0"/>
              <a:buNone/>
              <a:defRPr sz="1600"/>
            </a:lvl3pPr>
            <a:lvl4pPr marL="1371600" indent="0" algn="ctr">
              <a:buFont typeface="Arial" panose="020B0604020202020204" pitchFamily="34" charset="0"/>
              <a:buNone/>
              <a:defRPr sz="1600"/>
            </a:lvl4pPr>
            <a:lvl5pPr marL="1828800" indent="0" algn="ctr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B1A1FF-DA91-E62D-EAF4-7D3BE7D4BF1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78253" y="2525057"/>
            <a:ext cx="2597788" cy="1785979"/>
          </a:xfrm>
          <a:solidFill>
            <a:schemeClr val="bg1"/>
          </a:solidFill>
        </p:spPr>
        <p:txBody>
          <a:bodyPr anchor="b">
            <a:noAutofit/>
          </a:bodyPr>
          <a:lstStyle>
            <a:lvl1pPr marL="0" indent="0" algn="ctr">
              <a:buNone/>
              <a:defRPr sz="3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nb-NO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44205E2-0ABC-0CD5-CE0A-81F87D2E247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222735" y="2525057"/>
            <a:ext cx="2597788" cy="1785979"/>
          </a:xfrm>
          <a:solidFill>
            <a:schemeClr val="bg1"/>
          </a:solidFill>
        </p:spPr>
        <p:txBody>
          <a:bodyPr anchor="b">
            <a:noAutofit/>
          </a:bodyPr>
          <a:lstStyle>
            <a:lvl1pPr marL="0" indent="0" algn="ctr">
              <a:buNone/>
              <a:defRPr sz="3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nb-NO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4C192178-81ED-0F50-AB39-FE20EBB030A7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278253" y="4311036"/>
            <a:ext cx="2597788" cy="1131119"/>
          </a:xfrm>
          <a:solidFill>
            <a:schemeClr val="bg1"/>
          </a:solidFill>
        </p:spPr>
        <p:txBody>
          <a:bodyPr anchor="t"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4B67D8CF-C1ED-BC72-09F3-34780A7B937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9222735" y="4311036"/>
            <a:ext cx="2597788" cy="1131119"/>
          </a:xfrm>
          <a:solidFill>
            <a:schemeClr val="bg1"/>
          </a:solidFill>
        </p:spPr>
        <p:txBody>
          <a:bodyPr anchor="t"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27C68117-172A-782B-4AD7-E09390019C8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71475" y="362932"/>
            <a:ext cx="2545896" cy="1775522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/>
            </a:lvl2pPr>
            <a:lvl3pPr marL="914400" indent="0" algn="ctr">
              <a:buFont typeface="Arial" panose="020B0604020202020204" pitchFamily="34" charset="0"/>
              <a:buNone/>
              <a:defRPr sz="1600"/>
            </a:lvl3pPr>
            <a:lvl4pPr marL="1371600" indent="0" algn="ctr">
              <a:buFont typeface="Arial" panose="020B0604020202020204" pitchFamily="34" charset="0"/>
              <a:buNone/>
              <a:defRPr sz="1600"/>
            </a:lvl4pPr>
            <a:lvl5pPr marL="1828800" indent="0" algn="ctr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3A6A531F-1411-6CB1-2FEE-A7EA6DD43FAF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3324864" y="362932"/>
            <a:ext cx="2545896" cy="1775522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/>
            </a:lvl2pPr>
            <a:lvl3pPr marL="914400" indent="0" algn="ctr">
              <a:buFont typeface="Arial" panose="020B0604020202020204" pitchFamily="34" charset="0"/>
              <a:buNone/>
              <a:defRPr sz="1600"/>
            </a:lvl3pPr>
            <a:lvl4pPr marL="1371600" indent="0" algn="ctr">
              <a:buFont typeface="Arial" panose="020B0604020202020204" pitchFamily="34" charset="0"/>
              <a:buNone/>
              <a:defRPr sz="1600"/>
            </a:lvl4pPr>
            <a:lvl5pPr marL="1828800" indent="0" algn="ctr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FB01A1-8333-9D48-3ACF-F883BA5672F7}"/>
              </a:ext>
            </a:extLst>
          </p:cNvPr>
          <p:cNvSpPr>
            <a:spLocks noGrp="1"/>
          </p:cNvSpPr>
          <p:nvPr>
            <p:ph sz="quarter" idx="64"/>
          </p:nvPr>
        </p:nvSpPr>
        <p:spPr>
          <a:xfrm>
            <a:off x="371475" y="2525057"/>
            <a:ext cx="5542270" cy="3964644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04577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rd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660558-6D1D-B2B0-946E-073554669FAC}"/>
              </a:ext>
            </a:extLst>
          </p:cNvPr>
          <p:cNvSpPr/>
          <p:nvPr userDrawn="1"/>
        </p:nvSpPr>
        <p:spPr>
          <a:xfrm>
            <a:off x="371475" y="362932"/>
            <a:ext cx="5560084" cy="6126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icture Placeholder 13" descr="Bilde av veg">
            <a:extLst>
              <a:ext uri="{FF2B5EF4-FFF2-40B4-BE49-F238E27FC236}">
                <a16:creationId xmlns:a16="http://schemas.microsoft.com/office/drawing/2014/main" id="{8621DF07-CA61-9170-45EC-88BDDE06835B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6278253" y="362932"/>
            <a:ext cx="5542270" cy="289766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77765486-7A4F-167A-E3A8-06273AA64E69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6278253" y="3037997"/>
            <a:ext cx="5542270" cy="222603"/>
          </a:xfrm>
          <a:effectLst/>
        </p:spPr>
        <p:txBody>
          <a:bodyPr anchor="ctr"/>
          <a:lstStyle>
            <a:lvl1pPr marL="0" indent="0" algn="r">
              <a:buNone/>
              <a:defRPr sz="1000" b="0" i="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Foto: Jarle Wæhler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EA9E56FA-3E97-B3EC-F814-C8820F09154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278253" y="5768340"/>
            <a:ext cx="5542270" cy="721361"/>
          </a:xfrm>
          <a:solidFill>
            <a:schemeClr val="accent3"/>
          </a:solidFill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 algn="ctr">
              <a:buFont typeface="Arial" panose="020B0604020202020204" pitchFamily="34" charset="0"/>
              <a:buNone/>
              <a:defRPr sz="1600"/>
            </a:lvl2pPr>
            <a:lvl3pPr marL="914400" indent="0" algn="ctr">
              <a:buFont typeface="Arial" panose="020B0604020202020204" pitchFamily="34" charset="0"/>
              <a:buNone/>
              <a:defRPr sz="1600"/>
            </a:lvl3pPr>
            <a:lvl4pPr marL="1371600" indent="0" algn="ctr">
              <a:buFont typeface="Arial" panose="020B0604020202020204" pitchFamily="34" charset="0"/>
              <a:buNone/>
              <a:defRPr sz="1600"/>
            </a:lvl4pPr>
            <a:lvl5pPr marL="1828800" indent="0" algn="ctr"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9B1A1FF-DA91-E62D-EAF4-7D3BE7D4BF1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78253" y="3597400"/>
            <a:ext cx="2597788" cy="1054640"/>
          </a:xfrm>
          <a:solidFill>
            <a:schemeClr val="bg1"/>
          </a:solidFill>
        </p:spPr>
        <p:txBody>
          <a:bodyPr anchor="b">
            <a:noAutofit/>
          </a:bodyPr>
          <a:lstStyle>
            <a:lvl1pPr marL="0" indent="0" algn="ctr">
              <a:buNone/>
              <a:defRPr sz="3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nb-NO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44205E2-0ABC-0CD5-CE0A-81F87D2E247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222735" y="3586786"/>
            <a:ext cx="2597788" cy="1059886"/>
          </a:xfrm>
          <a:solidFill>
            <a:schemeClr val="bg1"/>
          </a:solidFill>
        </p:spPr>
        <p:txBody>
          <a:bodyPr anchor="b">
            <a:noAutofit/>
          </a:bodyPr>
          <a:lstStyle>
            <a:lvl1pPr marL="0" indent="0" algn="ctr">
              <a:buNone/>
              <a:defRPr sz="3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XX</a:t>
            </a:r>
            <a:endParaRPr lang="nb-NO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4C192178-81ED-0F50-AB39-FE20EBB030A7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278253" y="4646672"/>
            <a:ext cx="2597788" cy="795483"/>
          </a:xfrm>
          <a:solidFill>
            <a:schemeClr val="bg1"/>
          </a:solidFill>
        </p:spPr>
        <p:txBody>
          <a:bodyPr anchor="t"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4B67D8CF-C1ED-BC72-09F3-34780A7B937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9222735" y="4646671"/>
            <a:ext cx="2597788" cy="795483"/>
          </a:xfrm>
          <a:solidFill>
            <a:schemeClr val="bg1"/>
          </a:solidFill>
        </p:spPr>
        <p:txBody>
          <a:bodyPr anchor="t">
            <a:no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FB01A1-8333-9D48-3ACF-F883BA5672F7}"/>
              </a:ext>
            </a:extLst>
          </p:cNvPr>
          <p:cNvSpPr>
            <a:spLocks noGrp="1"/>
          </p:cNvSpPr>
          <p:nvPr>
            <p:ph sz="quarter" idx="64"/>
          </p:nvPr>
        </p:nvSpPr>
        <p:spPr>
          <a:xfrm>
            <a:off x="371475" y="362932"/>
            <a:ext cx="5542270" cy="6126769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47722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17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fikk 8">
            <a:extLst>
              <a:ext uri="{FF2B5EF4-FFF2-40B4-BE49-F238E27FC236}">
                <a16:creationId xmlns:a16="http://schemas.microsoft.com/office/drawing/2014/main" id="{AC0C3FDF-A739-00D4-11E3-92B22A685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32923" y="-1"/>
            <a:ext cx="6858017" cy="6858009"/>
          </a:xfrm>
          <a:custGeom>
            <a:avLst/>
            <a:gdLst>
              <a:gd name="connsiteX0" fmla="*/ 10271040 w 10271040"/>
              <a:gd name="connsiteY0" fmla="*/ 0 h 6858008"/>
              <a:gd name="connsiteX1" fmla="*/ 8564555 w 10271040"/>
              <a:gd name="connsiteY1" fmla="*/ 0 h 6858008"/>
              <a:gd name="connsiteX2" fmla="*/ 6857994 w 10271040"/>
              <a:gd name="connsiteY2" fmla="*/ 1722476 h 6858008"/>
              <a:gd name="connsiteX3" fmla="*/ 6857994 w 10271040"/>
              <a:gd name="connsiteY3" fmla="*/ 3444951 h 6858008"/>
              <a:gd name="connsiteX4" fmla="*/ 10271040 w 10271040"/>
              <a:gd name="connsiteY4" fmla="*/ 0 h 6858008"/>
              <a:gd name="connsiteX5" fmla="*/ 10271040 w 10271040"/>
              <a:gd name="connsiteY5" fmla="*/ 3444951 h 6858008"/>
              <a:gd name="connsiteX6" fmla="*/ 8564555 w 10271040"/>
              <a:gd name="connsiteY6" fmla="*/ 3444951 h 6858008"/>
              <a:gd name="connsiteX7" fmla="*/ 6857994 w 10271040"/>
              <a:gd name="connsiteY7" fmla="*/ 5151476 h 6858008"/>
              <a:gd name="connsiteX8" fmla="*/ 6857994 w 10271040"/>
              <a:gd name="connsiteY8" fmla="*/ 6858009 h 6858008"/>
              <a:gd name="connsiteX9" fmla="*/ 10271040 w 10271040"/>
              <a:gd name="connsiteY9" fmla="*/ 3444951 h 6858008"/>
              <a:gd name="connsiteX10" fmla="*/ 5135543 w 10271040"/>
              <a:gd name="connsiteY10" fmla="*/ 3444951 h 6858008"/>
              <a:gd name="connsiteX11" fmla="*/ 6858017 w 10271040"/>
              <a:gd name="connsiteY11" fmla="*/ 3444951 h 6858008"/>
              <a:gd name="connsiteX12" fmla="*/ 3413069 w 10271040"/>
              <a:gd name="connsiteY12" fmla="*/ 6858009 h 6858008"/>
              <a:gd name="connsiteX13" fmla="*/ 3413069 w 10271040"/>
              <a:gd name="connsiteY13" fmla="*/ 5151476 h 6858008"/>
              <a:gd name="connsiteX14" fmla="*/ 5135543 w 10271040"/>
              <a:gd name="connsiteY14" fmla="*/ 3444951 h 6858008"/>
              <a:gd name="connsiteX15" fmla="*/ 6858017 w 10271040"/>
              <a:gd name="connsiteY15" fmla="*/ 0 h 6858008"/>
              <a:gd name="connsiteX16" fmla="*/ 5135543 w 10271040"/>
              <a:gd name="connsiteY16" fmla="*/ 0 h 6858008"/>
              <a:gd name="connsiteX17" fmla="*/ 3413069 w 10271040"/>
              <a:gd name="connsiteY17" fmla="*/ 1722476 h 6858008"/>
              <a:gd name="connsiteX18" fmla="*/ 3413069 w 10271040"/>
              <a:gd name="connsiteY18" fmla="*/ 3444951 h 6858008"/>
              <a:gd name="connsiteX19" fmla="*/ 6858017 w 10271040"/>
              <a:gd name="connsiteY19" fmla="*/ 0 h 6858008"/>
              <a:gd name="connsiteX20" fmla="*/ 1706523 w 10271040"/>
              <a:gd name="connsiteY20" fmla="*/ 3444951 h 6858008"/>
              <a:gd name="connsiteX21" fmla="*/ 3413046 w 10271040"/>
              <a:gd name="connsiteY21" fmla="*/ 3444951 h 6858008"/>
              <a:gd name="connsiteX22" fmla="*/ 0 w 10271040"/>
              <a:gd name="connsiteY22" fmla="*/ 6858009 h 6858008"/>
              <a:gd name="connsiteX23" fmla="*/ 0 w 10271040"/>
              <a:gd name="connsiteY23" fmla="*/ 5151476 h 6858008"/>
              <a:gd name="connsiteX24" fmla="*/ 1706523 w 10271040"/>
              <a:gd name="connsiteY24" fmla="*/ 3444951 h 6858008"/>
              <a:gd name="connsiteX0" fmla="*/ 6857994 w 10271040"/>
              <a:gd name="connsiteY0" fmla="*/ 3444951 h 6858009"/>
              <a:gd name="connsiteX1" fmla="*/ 8564555 w 10271040"/>
              <a:gd name="connsiteY1" fmla="*/ 0 h 6858009"/>
              <a:gd name="connsiteX2" fmla="*/ 6857994 w 10271040"/>
              <a:gd name="connsiteY2" fmla="*/ 1722476 h 6858009"/>
              <a:gd name="connsiteX3" fmla="*/ 6857994 w 10271040"/>
              <a:gd name="connsiteY3" fmla="*/ 3444951 h 6858009"/>
              <a:gd name="connsiteX4" fmla="*/ 10271040 w 10271040"/>
              <a:gd name="connsiteY4" fmla="*/ 3444951 h 6858009"/>
              <a:gd name="connsiteX5" fmla="*/ 8564555 w 10271040"/>
              <a:gd name="connsiteY5" fmla="*/ 3444951 h 6858009"/>
              <a:gd name="connsiteX6" fmla="*/ 6857994 w 10271040"/>
              <a:gd name="connsiteY6" fmla="*/ 5151476 h 6858009"/>
              <a:gd name="connsiteX7" fmla="*/ 6857994 w 10271040"/>
              <a:gd name="connsiteY7" fmla="*/ 6858009 h 6858009"/>
              <a:gd name="connsiteX8" fmla="*/ 10271040 w 10271040"/>
              <a:gd name="connsiteY8" fmla="*/ 3444951 h 6858009"/>
              <a:gd name="connsiteX9" fmla="*/ 5135543 w 10271040"/>
              <a:gd name="connsiteY9" fmla="*/ 3444951 h 6858009"/>
              <a:gd name="connsiteX10" fmla="*/ 6858017 w 10271040"/>
              <a:gd name="connsiteY10" fmla="*/ 3444951 h 6858009"/>
              <a:gd name="connsiteX11" fmla="*/ 3413069 w 10271040"/>
              <a:gd name="connsiteY11" fmla="*/ 6858009 h 6858009"/>
              <a:gd name="connsiteX12" fmla="*/ 3413069 w 10271040"/>
              <a:gd name="connsiteY12" fmla="*/ 5151476 h 6858009"/>
              <a:gd name="connsiteX13" fmla="*/ 5135543 w 10271040"/>
              <a:gd name="connsiteY13" fmla="*/ 3444951 h 6858009"/>
              <a:gd name="connsiteX14" fmla="*/ 6858017 w 10271040"/>
              <a:gd name="connsiteY14" fmla="*/ 0 h 6858009"/>
              <a:gd name="connsiteX15" fmla="*/ 5135543 w 10271040"/>
              <a:gd name="connsiteY15" fmla="*/ 0 h 6858009"/>
              <a:gd name="connsiteX16" fmla="*/ 3413069 w 10271040"/>
              <a:gd name="connsiteY16" fmla="*/ 1722476 h 6858009"/>
              <a:gd name="connsiteX17" fmla="*/ 3413069 w 10271040"/>
              <a:gd name="connsiteY17" fmla="*/ 3444951 h 6858009"/>
              <a:gd name="connsiteX18" fmla="*/ 6858017 w 10271040"/>
              <a:gd name="connsiteY18" fmla="*/ 0 h 6858009"/>
              <a:gd name="connsiteX19" fmla="*/ 1706523 w 10271040"/>
              <a:gd name="connsiteY19" fmla="*/ 3444951 h 6858009"/>
              <a:gd name="connsiteX20" fmla="*/ 3413046 w 10271040"/>
              <a:gd name="connsiteY20" fmla="*/ 3444951 h 6858009"/>
              <a:gd name="connsiteX21" fmla="*/ 0 w 10271040"/>
              <a:gd name="connsiteY21" fmla="*/ 6858009 h 6858009"/>
              <a:gd name="connsiteX22" fmla="*/ 0 w 10271040"/>
              <a:gd name="connsiteY22" fmla="*/ 5151476 h 6858009"/>
              <a:gd name="connsiteX23" fmla="*/ 1706523 w 10271040"/>
              <a:gd name="connsiteY23" fmla="*/ 3444951 h 6858009"/>
              <a:gd name="connsiteX0" fmla="*/ 6857994 w 10271040"/>
              <a:gd name="connsiteY0" fmla="*/ 3444951 h 6858009"/>
              <a:gd name="connsiteX1" fmla="*/ 6857994 w 10271040"/>
              <a:gd name="connsiteY1" fmla="*/ 1722476 h 6858009"/>
              <a:gd name="connsiteX2" fmla="*/ 6857994 w 10271040"/>
              <a:gd name="connsiteY2" fmla="*/ 3444951 h 6858009"/>
              <a:gd name="connsiteX3" fmla="*/ 10271040 w 10271040"/>
              <a:gd name="connsiteY3" fmla="*/ 3444951 h 6858009"/>
              <a:gd name="connsiteX4" fmla="*/ 8564555 w 10271040"/>
              <a:gd name="connsiteY4" fmla="*/ 3444951 h 6858009"/>
              <a:gd name="connsiteX5" fmla="*/ 6857994 w 10271040"/>
              <a:gd name="connsiteY5" fmla="*/ 5151476 h 6858009"/>
              <a:gd name="connsiteX6" fmla="*/ 6857994 w 10271040"/>
              <a:gd name="connsiteY6" fmla="*/ 6858009 h 6858009"/>
              <a:gd name="connsiteX7" fmla="*/ 10271040 w 10271040"/>
              <a:gd name="connsiteY7" fmla="*/ 3444951 h 6858009"/>
              <a:gd name="connsiteX8" fmla="*/ 5135543 w 10271040"/>
              <a:gd name="connsiteY8" fmla="*/ 3444951 h 6858009"/>
              <a:gd name="connsiteX9" fmla="*/ 6858017 w 10271040"/>
              <a:gd name="connsiteY9" fmla="*/ 3444951 h 6858009"/>
              <a:gd name="connsiteX10" fmla="*/ 3413069 w 10271040"/>
              <a:gd name="connsiteY10" fmla="*/ 6858009 h 6858009"/>
              <a:gd name="connsiteX11" fmla="*/ 3413069 w 10271040"/>
              <a:gd name="connsiteY11" fmla="*/ 5151476 h 6858009"/>
              <a:gd name="connsiteX12" fmla="*/ 5135543 w 10271040"/>
              <a:gd name="connsiteY12" fmla="*/ 3444951 h 6858009"/>
              <a:gd name="connsiteX13" fmla="*/ 6858017 w 10271040"/>
              <a:gd name="connsiteY13" fmla="*/ 0 h 6858009"/>
              <a:gd name="connsiteX14" fmla="*/ 5135543 w 10271040"/>
              <a:gd name="connsiteY14" fmla="*/ 0 h 6858009"/>
              <a:gd name="connsiteX15" fmla="*/ 3413069 w 10271040"/>
              <a:gd name="connsiteY15" fmla="*/ 1722476 h 6858009"/>
              <a:gd name="connsiteX16" fmla="*/ 3413069 w 10271040"/>
              <a:gd name="connsiteY16" fmla="*/ 3444951 h 6858009"/>
              <a:gd name="connsiteX17" fmla="*/ 6858017 w 10271040"/>
              <a:gd name="connsiteY17" fmla="*/ 0 h 6858009"/>
              <a:gd name="connsiteX18" fmla="*/ 1706523 w 10271040"/>
              <a:gd name="connsiteY18" fmla="*/ 3444951 h 6858009"/>
              <a:gd name="connsiteX19" fmla="*/ 3413046 w 10271040"/>
              <a:gd name="connsiteY19" fmla="*/ 3444951 h 6858009"/>
              <a:gd name="connsiteX20" fmla="*/ 0 w 10271040"/>
              <a:gd name="connsiteY20" fmla="*/ 6858009 h 6858009"/>
              <a:gd name="connsiteX21" fmla="*/ 0 w 10271040"/>
              <a:gd name="connsiteY21" fmla="*/ 5151476 h 6858009"/>
              <a:gd name="connsiteX22" fmla="*/ 1706523 w 10271040"/>
              <a:gd name="connsiteY22" fmla="*/ 3444951 h 6858009"/>
              <a:gd name="connsiteX0" fmla="*/ 10271040 w 10271040"/>
              <a:gd name="connsiteY0" fmla="*/ 3444951 h 6858009"/>
              <a:gd name="connsiteX1" fmla="*/ 8564555 w 10271040"/>
              <a:gd name="connsiteY1" fmla="*/ 3444951 h 6858009"/>
              <a:gd name="connsiteX2" fmla="*/ 6857994 w 10271040"/>
              <a:gd name="connsiteY2" fmla="*/ 5151476 h 6858009"/>
              <a:gd name="connsiteX3" fmla="*/ 6857994 w 10271040"/>
              <a:gd name="connsiteY3" fmla="*/ 6858009 h 6858009"/>
              <a:gd name="connsiteX4" fmla="*/ 10271040 w 10271040"/>
              <a:gd name="connsiteY4" fmla="*/ 3444951 h 6858009"/>
              <a:gd name="connsiteX5" fmla="*/ 5135543 w 10271040"/>
              <a:gd name="connsiteY5" fmla="*/ 3444951 h 6858009"/>
              <a:gd name="connsiteX6" fmla="*/ 6858017 w 10271040"/>
              <a:gd name="connsiteY6" fmla="*/ 3444951 h 6858009"/>
              <a:gd name="connsiteX7" fmla="*/ 3413069 w 10271040"/>
              <a:gd name="connsiteY7" fmla="*/ 6858009 h 6858009"/>
              <a:gd name="connsiteX8" fmla="*/ 3413069 w 10271040"/>
              <a:gd name="connsiteY8" fmla="*/ 5151476 h 6858009"/>
              <a:gd name="connsiteX9" fmla="*/ 5135543 w 10271040"/>
              <a:gd name="connsiteY9" fmla="*/ 3444951 h 6858009"/>
              <a:gd name="connsiteX10" fmla="*/ 6858017 w 10271040"/>
              <a:gd name="connsiteY10" fmla="*/ 0 h 6858009"/>
              <a:gd name="connsiteX11" fmla="*/ 5135543 w 10271040"/>
              <a:gd name="connsiteY11" fmla="*/ 0 h 6858009"/>
              <a:gd name="connsiteX12" fmla="*/ 3413069 w 10271040"/>
              <a:gd name="connsiteY12" fmla="*/ 1722476 h 6858009"/>
              <a:gd name="connsiteX13" fmla="*/ 3413069 w 10271040"/>
              <a:gd name="connsiteY13" fmla="*/ 3444951 h 6858009"/>
              <a:gd name="connsiteX14" fmla="*/ 6858017 w 10271040"/>
              <a:gd name="connsiteY14" fmla="*/ 0 h 6858009"/>
              <a:gd name="connsiteX15" fmla="*/ 1706523 w 10271040"/>
              <a:gd name="connsiteY15" fmla="*/ 3444951 h 6858009"/>
              <a:gd name="connsiteX16" fmla="*/ 3413046 w 10271040"/>
              <a:gd name="connsiteY16" fmla="*/ 3444951 h 6858009"/>
              <a:gd name="connsiteX17" fmla="*/ 0 w 10271040"/>
              <a:gd name="connsiteY17" fmla="*/ 6858009 h 6858009"/>
              <a:gd name="connsiteX18" fmla="*/ 0 w 10271040"/>
              <a:gd name="connsiteY18" fmla="*/ 5151476 h 6858009"/>
              <a:gd name="connsiteX19" fmla="*/ 1706523 w 10271040"/>
              <a:gd name="connsiteY19" fmla="*/ 3444951 h 6858009"/>
              <a:gd name="connsiteX0" fmla="*/ 6857994 w 8564555"/>
              <a:gd name="connsiteY0" fmla="*/ 6858009 h 6858009"/>
              <a:gd name="connsiteX1" fmla="*/ 8564555 w 8564555"/>
              <a:gd name="connsiteY1" fmla="*/ 3444951 h 6858009"/>
              <a:gd name="connsiteX2" fmla="*/ 6857994 w 8564555"/>
              <a:gd name="connsiteY2" fmla="*/ 5151476 h 6858009"/>
              <a:gd name="connsiteX3" fmla="*/ 6857994 w 8564555"/>
              <a:gd name="connsiteY3" fmla="*/ 6858009 h 6858009"/>
              <a:gd name="connsiteX4" fmla="*/ 5135543 w 8564555"/>
              <a:gd name="connsiteY4" fmla="*/ 3444951 h 6858009"/>
              <a:gd name="connsiteX5" fmla="*/ 6858017 w 8564555"/>
              <a:gd name="connsiteY5" fmla="*/ 3444951 h 6858009"/>
              <a:gd name="connsiteX6" fmla="*/ 3413069 w 8564555"/>
              <a:gd name="connsiteY6" fmla="*/ 6858009 h 6858009"/>
              <a:gd name="connsiteX7" fmla="*/ 3413069 w 8564555"/>
              <a:gd name="connsiteY7" fmla="*/ 5151476 h 6858009"/>
              <a:gd name="connsiteX8" fmla="*/ 5135543 w 8564555"/>
              <a:gd name="connsiteY8" fmla="*/ 3444951 h 6858009"/>
              <a:gd name="connsiteX9" fmla="*/ 6858017 w 8564555"/>
              <a:gd name="connsiteY9" fmla="*/ 0 h 6858009"/>
              <a:gd name="connsiteX10" fmla="*/ 5135543 w 8564555"/>
              <a:gd name="connsiteY10" fmla="*/ 0 h 6858009"/>
              <a:gd name="connsiteX11" fmla="*/ 3413069 w 8564555"/>
              <a:gd name="connsiteY11" fmla="*/ 1722476 h 6858009"/>
              <a:gd name="connsiteX12" fmla="*/ 3413069 w 8564555"/>
              <a:gd name="connsiteY12" fmla="*/ 3444951 h 6858009"/>
              <a:gd name="connsiteX13" fmla="*/ 6858017 w 8564555"/>
              <a:gd name="connsiteY13" fmla="*/ 0 h 6858009"/>
              <a:gd name="connsiteX14" fmla="*/ 1706523 w 8564555"/>
              <a:gd name="connsiteY14" fmla="*/ 3444951 h 6858009"/>
              <a:gd name="connsiteX15" fmla="*/ 3413046 w 8564555"/>
              <a:gd name="connsiteY15" fmla="*/ 3444951 h 6858009"/>
              <a:gd name="connsiteX16" fmla="*/ 0 w 8564555"/>
              <a:gd name="connsiteY16" fmla="*/ 6858009 h 6858009"/>
              <a:gd name="connsiteX17" fmla="*/ 0 w 8564555"/>
              <a:gd name="connsiteY17" fmla="*/ 5151476 h 6858009"/>
              <a:gd name="connsiteX18" fmla="*/ 1706523 w 8564555"/>
              <a:gd name="connsiteY18" fmla="*/ 3444951 h 6858009"/>
              <a:gd name="connsiteX0" fmla="*/ 6857994 w 6858017"/>
              <a:gd name="connsiteY0" fmla="*/ 6858009 h 6858009"/>
              <a:gd name="connsiteX1" fmla="*/ 6857994 w 6858017"/>
              <a:gd name="connsiteY1" fmla="*/ 5151476 h 6858009"/>
              <a:gd name="connsiteX2" fmla="*/ 6857994 w 6858017"/>
              <a:gd name="connsiteY2" fmla="*/ 6858009 h 6858009"/>
              <a:gd name="connsiteX3" fmla="*/ 5135543 w 6858017"/>
              <a:gd name="connsiteY3" fmla="*/ 3444951 h 6858009"/>
              <a:gd name="connsiteX4" fmla="*/ 6858017 w 6858017"/>
              <a:gd name="connsiteY4" fmla="*/ 3444951 h 6858009"/>
              <a:gd name="connsiteX5" fmla="*/ 3413069 w 6858017"/>
              <a:gd name="connsiteY5" fmla="*/ 6858009 h 6858009"/>
              <a:gd name="connsiteX6" fmla="*/ 3413069 w 6858017"/>
              <a:gd name="connsiteY6" fmla="*/ 5151476 h 6858009"/>
              <a:gd name="connsiteX7" fmla="*/ 5135543 w 6858017"/>
              <a:gd name="connsiteY7" fmla="*/ 3444951 h 6858009"/>
              <a:gd name="connsiteX8" fmla="*/ 6858017 w 6858017"/>
              <a:gd name="connsiteY8" fmla="*/ 0 h 6858009"/>
              <a:gd name="connsiteX9" fmla="*/ 5135543 w 6858017"/>
              <a:gd name="connsiteY9" fmla="*/ 0 h 6858009"/>
              <a:gd name="connsiteX10" fmla="*/ 3413069 w 6858017"/>
              <a:gd name="connsiteY10" fmla="*/ 1722476 h 6858009"/>
              <a:gd name="connsiteX11" fmla="*/ 3413069 w 6858017"/>
              <a:gd name="connsiteY11" fmla="*/ 3444951 h 6858009"/>
              <a:gd name="connsiteX12" fmla="*/ 6858017 w 6858017"/>
              <a:gd name="connsiteY12" fmla="*/ 0 h 6858009"/>
              <a:gd name="connsiteX13" fmla="*/ 1706523 w 6858017"/>
              <a:gd name="connsiteY13" fmla="*/ 3444951 h 6858009"/>
              <a:gd name="connsiteX14" fmla="*/ 3413046 w 6858017"/>
              <a:gd name="connsiteY14" fmla="*/ 3444951 h 6858009"/>
              <a:gd name="connsiteX15" fmla="*/ 0 w 6858017"/>
              <a:gd name="connsiteY15" fmla="*/ 6858009 h 6858009"/>
              <a:gd name="connsiteX16" fmla="*/ 0 w 6858017"/>
              <a:gd name="connsiteY16" fmla="*/ 5151476 h 6858009"/>
              <a:gd name="connsiteX17" fmla="*/ 1706523 w 6858017"/>
              <a:gd name="connsiteY17" fmla="*/ 3444951 h 6858009"/>
              <a:gd name="connsiteX0" fmla="*/ 5135543 w 6858017"/>
              <a:gd name="connsiteY0" fmla="*/ 3444951 h 6858009"/>
              <a:gd name="connsiteX1" fmla="*/ 6858017 w 6858017"/>
              <a:gd name="connsiteY1" fmla="*/ 3444951 h 6858009"/>
              <a:gd name="connsiteX2" fmla="*/ 3413069 w 6858017"/>
              <a:gd name="connsiteY2" fmla="*/ 6858009 h 6858009"/>
              <a:gd name="connsiteX3" fmla="*/ 3413069 w 6858017"/>
              <a:gd name="connsiteY3" fmla="*/ 5151476 h 6858009"/>
              <a:gd name="connsiteX4" fmla="*/ 5135543 w 6858017"/>
              <a:gd name="connsiteY4" fmla="*/ 3444951 h 6858009"/>
              <a:gd name="connsiteX5" fmla="*/ 6858017 w 6858017"/>
              <a:gd name="connsiteY5" fmla="*/ 0 h 6858009"/>
              <a:gd name="connsiteX6" fmla="*/ 5135543 w 6858017"/>
              <a:gd name="connsiteY6" fmla="*/ 0 h 6858009"/>
              <a:gd name="connsiteX7" fmla="*/ 3413069 w 6858017"/>
              <a:gd name="connsiteY7" fmla="*/ 1722476 h 6858009"/>
              <a:gd name="connsiteX8" fmla="*/ 3413069 w 6858017"/>
              <a:gd name="connsiteY8" fmla="*/ 3444951 h 6858009"/>
              <a:gd name="connsiteX9" fmla="*/ 6858017 w 6858017"/>
              <a:gd name="connsiteY9" fmla="*/ 0 h 6858009"/>
              <a:gd name="connsiteX10" fmla="*/ 1706523 w 6858017"/>
              <a:gd name="connsiteY10" fmla="*/ 3444951 h 6858009"/>
              <a:gd name="connsiteX11" fmla="*/ 3413046 w 6858017"/>
              <a:gd name="connsiteY11" fmla="*/ 3444951 h 6858009"/>
              <a:gd name="connsiteX12" fmla="*/ 0 w 6858017"/>
              <a:gd name="connsiteY12" fmla="*/ 6858009 h 6858009"/>
              <a:gd name="connsiteX13" fmla="*/ 0 w 6858017"/>
              <a:gd name="connsiteY13" fmla="*/ 5151476 h 6858009"/>
              <a:gd name="connsiteX14" fmla="*/ 1706523 w 6858017"/>
              <a:gd name="connsiteY14" fmla="*/ 3444951 h 6858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17" h="6858009">
                <a:moveTo>
                  <a:pt x="5135543" y="3444951"/>
                </a:moveTo>
                <a:lnTo>
                  <a:pt x="6858017" y="3444951"/>
                </a:lnTo>
                <a:lnTo>
                  <a:pt x="3413069" y="6858009"/>
                </a:lnTo>
                <a:lnTo>
                  <a:pt x="3413069" y="5151476"/>
                </a:lnTo>
                <a:lnTo>
                  <a:pt x="5135543" y="3444951"/>
                </a:lnTo>
                <a:close/>
                <a:moveTo>
                  <a:pt x="6858017" y="0"/>
                </a:moveTo>
                <a:lnTo>
                  <a:pt x="5135543" y="0"/>
                </a:lnTo>
                <a:lnTo>
                  <a:pt x="3413069" y="1722476"/>
                </a:lnTo>
                <a:lnTo>
                  <a:pt x="3413069" y="3444951"/>
                </a:lnTo>
                <a:lnTo>
                  <a:pt x="6858017" y="0"/>
                </a:lnTo>
                <a:close/>
                <a:moveTo>
                  <a:pt x="1706523" y="3444951"/>
                </a:moveTo>
                <a:lnTo>
                  <a:pt x="3413046" y="3444951"/>
                </a:lnTo>
                <a:lnTo>
                  <a:pt x="0" y="6858009"/>
                </a:lnTo>
                <a:lnTo>
                  <a:pt x="0" y="5151476"/>
                </a:lnTo>
                <a:lnTo>
                  <a:pt x="1706523" y="3444951"/>
                </a:lnTo>
                <a:close/>
              </a:path>
            </a:pathLst>
          </a:custGeom>
          <a:solidFill>
            <a:schemeClr val="accent4"/>
          </a:solidFill>
          <a:ln w="770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5" name="Tittel 1">
            <a:extLst>
              <a:ext uri="{FF2B5EF4-FFF2-40B4-BE49-F238E27FC236}">
                <a16:creationId xmlns:a16="http://schemas.microsoft.com/office/drawing/2014/main" id="{083BA3D0-586F-C752-EDC1-E99504C33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175" y="1016000"/>
            <a:ext cx="5076825" cy="2844801"/>
          </a:xfrm>
        </p:spPr>
        <p:txBody>
          <a:bodyPr lIns="0" tIns="0" rIns="0" bIns="0" anchor="t"/>
          <a:lstStyle>
            <a:lvl1pPr algn="l"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F324FF68-FF20-099C-C1DA-A1C7331B2502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69F5EAC4-ED1F-5E91-4C89-D9EC08582205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4C5969EC-A4EB-FD0F-56FF-43A1CD307B71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1442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andret - Tittel og innho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9377" y="1196751"/>
            <a:ext cx="11204205" cy="5181871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2400"/>
            </a:lvl1pPr>
            <a:lvl2pPr>
              <a:spcBef>
                <a:spcPts val="0"/>
              </a:spcBef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C802B-AE49-47BB-AF14-1B113F366F0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06AC2BF-D24A-4EB7-9901-6BA93FB1C4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D002B-773B-415D-A15F-838EC065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550800"/>
            <a:ext cx="10511890" cy="469132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86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Object 28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2" imgH="355" progId="TCLayout.ActiveDocument.1">
                  <p:embed/>
                </p:oleObj>
              </mc:Choice>
              <mc:Fallback>
                <p:oleObj name="think-cell Slide" r:id="rId3" imgW="352" imgH="355" progId="TCLayout.ActiveDocument.1">
                  <p:embed/>
                  <p:pic>
                    <p:nvPicPr>
                      <p:cNvPr id="29" name="Object 28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rtl="0"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nb-NO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Copyright © 2021 by Boston </a:t>
            </a:r>
            <a:r>
              <a:rPr lang="nb-NO" sz="7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Consulting</a:t>
            </a:r>
            <a:r>
              <a:rPr lang="nb-NO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 Group. All </a:t>
            </a:r>
            <a:r>
              <a:rPr lang="nb-NO" sz="7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rights</a:t>
            </a:r>
            <a:r>
              <a:rPr lang="nb-NO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 </a:t>
            </a:r>
            <a:r>
              <a:rPr lang="nb-NO" sz="700" err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reserved</a:t>
            </a:r>
            <a:r>
              <a:rPr lang="nb-NO" sz="7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t>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332399"/>
          </a:xfrm>
        </p:spPr>
        <p:txBody>
          <a:bodyPr vert="horz"/>
          <a:lstStyle>
            <a:lvl1pPr rtl="0">
              <a:defRPr>
                <a:solidFill>
                  <a:srgbClr val="ED9300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title</a:t>
            </a:r>
            <a:endParaRPr lang="nb-NO"/>
          </a:p>
        </p:txBody>
      </p:sp>
      <p:pic>
        <p:nvPicPr>
          <p:cNvPr id="9" name="Graphic 7">
            <a:extLst>
              <a:ext uri="{FF2B5EF4-FFF2-40B4-BE49-F238E27FC236}">
                <a16:creationId xmlns:a16="http://schemas.microsoft.com/office/drawing/2014/main" id="{31A6CD11-E977-49CF-A845-B2E5D94F53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64552" y="227894"/>
            <a:ext cx="776034" cy="40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1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7">
            <a:extLst>
              <a:ext uri="{FF2B5EF4-FFF2-40B4-BE49-F238E27FC236}">
                <a16:creationId xmlns:a16="http://schemas.microsoft.com/office/drawing/2014/main" id="{28280A4F-0D1C-B8C6-13C8-750331DADB0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0" y="2781347"/>
            <a:ext cx="12192000" cy="40766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uppe 18">
            <a:extLst>
              <a:ext uri="{FF2B5EF4-FFF2-40B4-BE49-F238E27FC236}">
                <a16:creationId xmlns:a16="http://schemas.microsoft.com/office/drawing/2014/main" id="{5703C07B-A3B5-16FB-F078-698BCDA62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5584" y="2781347"/>
            <a:ext cx="12207584" cy="4076652"/>
            <a:chOff x="1" y="2781348"/>
            <a:chExt cx="12207584" cy="4076652"/>
          </a:xfrm>
        </p:grpSpPr>
        <p:sp>
          <p:nvSpPr>
            <p:cNvPr id="6" name="Friform 9">
              <a:extLst>
                <a:ext uri="{FF2B5EF4-FFF2-40B4-BE49-F238E27FC236}">
                  <a16:creationId xmlns:a16="http://schemas.microsoft.com/office/drawing/2014/main" id="{878306EF-80E8-357C-BF78-AABF8166BF90}"/>
                </a:ext>
              </a:extLst>
            </p:cNvPr>
            <p:cNvSpPr/>
            <p:nvPr userDrawn="1"/>
          </p:nvSpPr>
          <p:spPr>
            <a:xfrm>
              <a:off x="10160996" y="4829152"/>
              <a:ext cx="2046589" cy="2028848"/>
            </a:xfrm>
            <a:custGeom>
              <a:avLst/>
              <a:gdLst>
                <a:gd name="connsiteX0" fmla="*/ 0 w 2079924"/>
                <a:gd name="connsiteY0" fmla="*/ 0 h 2061894"/>
                <a:gd name="connsiteX1" fmla="*/ 1039963 w 2079924"/>
                <a:gd name="connsiteY1" fmla="*/ 0 h 2061894"/>
                <a:gd name="connsiteX2" fmla="*/ 2079925 w 2079924"/>
                <a:gd name="connsiteY2" fmla="*/ 1030952 h 2061894"/>
                <a:gd name="connsiteX3" fmla="*/ 2079925 w 2079924"/>
                <a:gd name="connsiteY3" fmla="*/ 2061895 h 2061894"/>
                <a:gd name="connsiteX4" fmla="*/ 0 w 2079924"/>
                <a:gd name="connsiteY4" fmla="*/ 0 h 2061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9924" h="2061894">
                  <a:moveTo>
                    <a:pt x="0" y="0"/>
                  </a:moveTo>
                  <a:lnTo>
                    <a:pt x="1039963" y="0"/>
                  </a:lnTo>
                  <a:lnTo>
                    <a:pt x="2079925" y="1030952"/>
                  </a:lnTo>
                  <a:lnTo>
                    <a:pt x="2079925" y="20618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9300"/>
            </a:solidFill>
            <a:ln w="9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iform 10">
              <a:extLst>
                <a:ext uri="{FF2B5EF4-FFF2-40B4-BE49-F238E27FC236}">
                  <a16:creationId xmlns:a16="http://schemas.microsoft.com/office/drawing/2014/main" id="{50DF5674-F1E2-2595-8035-D303D91D1EC6}"/>
                </a:ext>
              </a:extLst>
            </p:cNvPr>
            <p:cNvSpPr/>
            <p:nvPr/>
          </p:nvSpPr>
          <p:spPr>
            <a:xfrm>
              <a:off x="2031198" y="4829152"/>
              <a:ext cx="2027572" cy="2028848"/>
            </a:xfrm>
            <a:custGeom>
              <a:avLst/>
              <a:gdLst>
                <a:gd name="connsiteX0" fmla="*/ 0 w 2060597"/>
                <a:gd name="connsiteY0" fmla="*/ 0 h 2061894"/>
                <a:gd name="connsiteX1" fmla="*/ 1030304 w 2060597"/>
                <a:gd name="connsiteY1" fmla="*/ 0 h 2061894"/>
                <a:gd name="connsiteX2" fmla="*/ 2060598 w 2060597"/>
                <a:gd name="connsiteY2" fmla="*/ 1030952 h 2061894"/>
                <a:gd name="connsiteX3" fmla="*/ 2060598 w 2060597"/>
                <a:gd name="connsiteY3" fmla="*/ 2061895 h 2061894"/>
                <a:gd name="connsiteX4" fmla="*/ 0 w 2060597"/>
                <a:gd name="connsiteY4" fmla="*/ 0 h 2061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0597" h="2061894">
                  <a:moveTo>
                    <a:pt x="0" y="0"/>
                  </a:moveTo>
                  <a:lnTo>
                    <a:pt x="1030304" y="0"/>
                  </a:lnTo>
                  <a:lnTo>
                    <a:pt x="2060598" y="1030952"/>
                  </a:lnTo>
                  <a:lnTo>
                    <a:pt x="2060598" y="20618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9300"/>
            </a:solidFill>
            <a:ln w="9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iform 11">
              <a:extLst>
                <a:ext uri="{FF2B5EF4-FFF2-40B4-BE49-F238E27FC236}">
                  <a16:creationId xmlns:a16="http://schemas.microsoft.com/office/drawing/2014/main" id="{D20412DC-18C9-B627-EAB5-7346CED48104}"/>
                </a:ext>
              </a:extLst>
            </p:cNvPr>
            <p:cNvSpPr/>
            <p:nvPr/>
          </p:nvSpPr>
          <p:spPr>
            <a:xfrm>
              <a:off x="1" y="4829152"/>
              <a:ext cx="2027572" cy="2028848"/>
            </a:xfrm>
            <a:custGeom>
              <a:avLst/>
              <a:gdLst>
                <a:gd name="connsiteX0" fmla="*/ 0 w 2060597"/>
                <a:gd name="connsiteY0" fmla="*/ 0 h 2061894"/>
                <a:gd name="connsiteX1" fmla="*/ 1030294 w 2060597"/>
                <a:gd name="connsiteY1" fmla="*/ 0 h 2061894"/>
                <a:gd name="connsiteX2" fmla="*/ 2060598 w 2060597"/>
                <a:gd name="connsiteY2" fmla="*/ 1030952 h 2061894"/>
                <a:gd name="connsiteX3" fmla="*/ 2060598 w 2060597"/>
                <a:gd name="connsiteY3" fmla="*/ 2061895 h 2061894"/>
                <a:gd name="connsiteX4" fmla="*/ 0 w 2060597"/>
                <a:gd name="connsiteY4" fmla="*/ 0 h 2061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0597" h="2061894">
                  <a:moveTo>
                    <a:pt x="0" y="0"/>
                  </a:moveTo>
                  <a:lnTo>
                    <a:pt x="1030294" y="0"/>
                  </a:lnTo>
                  <a:lnTo>
                    <a:pt x="2060598" y="1030952"/>
                  </a:lnTo>
                  <a:lnTo>
                    <a:pt x="2060598" y="20618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iform 12">
              <a:extLst>
                <a:ext uri="{FF2B5EF4-FFF2-40B4-BE49-F238E27FC236}">
                  <a16:creationId xmlns:a16="http://schemas.microsoft.com/office/drawing/2014/main" id="{92B2E26E-5070-597B-4543-49057C965F25}"/>
                </a:ext>
              </a:extLst>
            </p:cNvPr>
            <p:cNvSpPr/>
            <p:nvPr/>
          </p:nvSpPr>
          <p:spPr>
            <a:xfrm>
              <a:off x="1" y="2781348"/>
              <a:ext cx="2027572" cy="2047804"/>
            </a:xfrm>
            <a:custGeom>
              <a:avLst/>
              <a:gdLst>
                <a:gd name="connsiteX0" fmla="*/ 0 w 2060597"/>
                <a:gd name="connsiteY0" fmla="*/ 0 h 2081159"/>
                <a:gd name="connsiteX1" fmla="*/ 1030294 w 2060597"/>
                <a:gd name="connsiteY1" fmla="*/ 0 h 2081159"/>
                <a:gd name="connsiteX2" fmla="*/ 2060598 w 2060597"/>
                <a:gd name="connsiteY2" fmla="*/ 1040579 h 2081159"/>
                <a:gd name="connsiteX3" fmla="*/ 2060598 w 2060597"/>
                <a:gd name="connsiteY3" fmla="*/ 2081159 h 2081159"/>
                <a:gd name="connsiteX4" fmla="*/ 0 w 2060597"/>
                <a:gd name="connsiteY4" fmla="*/ 0 h 2081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0597" h="2081159">
                  <a:moveTo>
                    <a:pt x="0" y="0"/>
                  </a:moveTo>
                  <a:lnTo>
                    <a:pt x="1030294" y="0"/>
                  </a:lnTo>
                  <a:lnTo>
                    <a:pt x="2060598" y="1040579"/>
                  </a:lnTo>
                  <a:lnTo>
                    <a:pt x="2060598" y="2081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iform 13">
              <a:extLst>
                <a:ext uri="{FF2B5EF4-FFF2-40B4-BE49-F238E27FC236}">
                  <a16:creationId xmlns:a16="http://schemas.microsoft.com/office/drawing/2014/main" id="{15528FA2-A012-7979-9E2B-5DB2E93D0DD0}"/>
                </a:ext>
              </a:extLst>
            </p:cNvPr>
            <p:cNvSpPr/>
            <p:nvPr/>
          </p:nvSpPr>
          <p:spPr>
            <a:xfrm>
              <a:off x="4058788" y="4829152"/>
              <a:ext cx="2046517" cy="2028848"/>
            </a:xfrm>
            <a:custGeom>
              <a:avLst/>
              <a:gdLst>
                <a:gd name="connsiteX0" fmla="*/ 0 w 2079851"/>
                <a:gd name="connsiteY0" fmla="*/ 0 h 2061894"/>
                <a:gd name="connsiteX1" fmla="*/ 1039926 w 2079851"/>
                <a:gd name="connsiteY1" fmla="*/ 0 h 2061894"/>
                <a:gd name="connsiteX2" fmla="*/ 2079851 w 2079851"/>
                <a:gd name="connsiteY2" fmla="*/ 1030952 h 2061894"/>
                <a:gd name="connsiteX3" fmla="*/ 2079851 w 2079851"/>
                <a:gd name="connsiteY3" fmla="*/ 2061895 h 2061894"/>
                <a:gd name="connsiteX4" fmla="*/ 0 w 2079851"/>
                <a:gd name="connsiteY4" fmla="*/ 0 h 2061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9851" h="2061894">
                  <a:moveTo>
                    <a:pt x="0" y="0"/>
                  </a:moveTo>
                  <a:lnTo>
                    <a:pt x="1039926" y="0"/>
                  </a:lnTo>
                  <a:lnTo>
                    <a:pt x="2079851" y="1030952"/>
                  </a:lnTo>
                  <a:lnTo>
                    <a:pt x="2079851" y="20618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iform 14">
              <a:extLst>
                <a:ext uri="{FF2B5EF4-FFF2-40B4-BE49-F238E27FC236}">
                  <a16:creationId xmlns:a16="http://schemas.microsoft.com/office/drawing/2014/main" id="{3221A99D-ED3B-177D-1DA8-7C2AAEA2D8B8}"/>
                </a:ext>
              </a:extLst>
            </p:cNvPr>
            <p:cNvSpPr/>
            <p:nvPr/>
          </p:nvSpPr>
          <p:spPr>
            <a:xfrm>
              <a:off x="4058788" y="2781348"/>
              <a:ext cx="2046517" cy="2047804"/>
            </a:xfrm>
            <a:custGeom>
              <a:avLst/>
              <a:gdLst>
                <a:gd name="connsiteX0" fmla="*/ 0 w 2079851"/>
                <a:gd name="connsiteY0" fmla="*/ 0 h 2081159"/>
                <a:gd name="connsiteX1" fmla="*/ 1039926 w 2079851"/>
                <a:gd name="connsiteY1" fmla="*/ 0 h 2081159"/>
                <a:gd name="connsiteX2" fmla="*/ 2079851 w 2079851"/>
                <a:gd name="connsiteY2" fmla="*/ 1040579 h 2081159"/>
                <a:gd name="connsiteX3" fmla="*/ 2079851 w 2079851"/>
                <a:gd name="connsiteY3" fmla="*/ 2081159 h 2081159"/>
                <a:gd name="connsiteX4" fmla="*/ 0 w 2079851"/>
                <a:gd name="connsiteY4" fmla="*/ 0 h 2081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9851" h="2081159">
                  <a:moveTo>
                    <a:pt x="0" y="0"/>
                  </a:moveTo>
                  <a:lnTo>
                    <a:pt x="1039926" y="0"/>
                  </a:lnTo>
                  <a:lnTo>
                    <a:pt x="2079851" y="1040579"/>
                  </a:lnTo>
                  <a:lnTo>
                    <a:pt x="2079851" y="2081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9300"/>
            </a:solidFill>
            <a:ln w="9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Plassholder for bilde 7">
            <a:extLst>
              <a:ext uri="{FF2B5EF4-FFF2-40B4-BE49-F238E27FC236}">
                <a16:creationId xmlns:a16="http://schemas.microsoft.com/office/drawing/2014/main" id="{0778EA89-AEEC-8FDF-8874-D0F062FAFE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6280" y="2781348"/>
            <a:ext cx="12192000" cy="4076652"/>
          </a:xfrm>
          <a:noFill/>
        </p:spPr>
        <p:txBody>
          <a:bodyPr lIns="360000" tIns="360000" rIns="360000" bIns="360000" anchor="t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GB"/>
              <a:t>     </a:t>
            </a:r>
          </a:p>
        </p:txBody>
      </p:sp>
      <p:sp>
        <p:nvSpPr>
          <p:cNvPr id="25" name="Tittel 1">
            <a:extLst>
              <a:ext uri="{FF2B5EF4-FFF2-40B4-BE49-F238E27FC236}">
                <a16:creationId xmlns:a16="http://schemas.microsoft.com/office/drawing/2014/main" id="{083BA3D0-586F-C752-EDC1-E99504C33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175" y="1016001"/>
            <a:ext cx="5076825" cy="1542744"/>
          </a:xfrm>
        </p:spPr>
        <p:txBody>
          <a:bodyPr lIns="0" tIns="0" rIns="0" bIns="0" anchor="t"/>
          <a:lstStyle>
            <a:lvl1pPr algn="l"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4" name="Plassholder for tekst 11">
            <a:extLst>
              <a:ext uri="{FF2B5EF4-FFF2-40B4-BE49-F238E27FC236}">
                <a16:creationId xmlns:a16="http://schemas.microsoft.com/office/drawing/2014/main" id="{251704F0-E196-040E-4A05-A31A2097B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4064" y="1034592"/>
            <a:ext cx="4068762" cy="1524152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BECB2143-A32D-D68C-79D5-9B354B5044F7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35302981-C809-CE91-FA40-07EFFBEAC971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788E70E-4000-1E2B-8127-CFEDF11ACA33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2" name="Plassholder for tekst 2">
            <a:extLst>
              <a:ext uri="{FF2B5EF4-FFF2-40B4-BE49-F238E27FC236}">
                <a16:creationId xmlns:a16="http://schemas.microsoft.com/office/drawing/2014/main" id="{1CD72D31-52B1-009F-817F-E590F1F9C4C4}"/>
              </a:ext>
            </a:extLst>
          </p:cNvPr>
          <p:cNvSpPr>
            <a:spLocks noGrp="1"/>
          </p:cNvSpPr>
          <p:nvPr>
            <p:ph type="body" idx="55" hasCustomPrompt="1"/>
          </p:nvPr>
        </p:nvSpPr>
        <p:spPr>
          <a:xfrm>
            <a:off x="7558129" y="6398505"/>
            <a:ext cx="4388746" cy="22260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 algn="r">
              <a:buNone/>
              <a:defRPr sz="1000" b="0" i="0" cap="none" spc="0">
                <a:ln>
                  <a:noFill/>
                </a:ln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Foto: Navn </a:t>
            </a:r>
            <a:r>
              <a:rPr lang="nb-NO" err="1"/>
              <a:t>Navnesen</a:t>
            </a:r>
            <a:r>
              <a:rPr lang="nb-NO"/>
              <a:t> / KI</a:t>
            </a:r>
          </a:p>
        </p:txBody>
      </p:sp>
    </p:spTree>
    <p:extLst>
      <p:ext uri="{BB962C8B-B14F-4D97-AF65-F5344CB8AC3E}">
        <p14:creationId xmlns:p14="http://schemas.microsoft.com/office/powerpoint/2010/main" val="2853598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36932A7-CA09-8F89-7100-22D3D81FF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4" y="1016000"/>
            <a:ext cx="10153651" cy="702570"/>
          </a:xfrm>
        </p:spPr>
        <p:txBody>
          <a:bodyPr lIns="0" tIns="0" rIns="0" bIns="0"/>
          <a:lstStyle/>
          <a:p>
            <a:r>
              <a:rPr lang="nb-NO"/>
              <a:t>Agenda</a:t>
            </a:r>
            <a:endParaRPr lang="en-GB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0688598-6FCB-F57A-36EC-FFDA65A812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9174" y="2276475"/>
            <a:ext cx="10153649" cy="3421063"/>
          </a:xfrm>
        </p:spPr>
        <p:txBody>
          <a:bodyPr numCol="1" spcCol="360000"/>
          <a:lstStyle>
            <a:lvl1pPr marL="1023938" indent="-1016000">
              <a:buSzPct val="100000"/>
              <a:buFont typeface="+mj-lt"/>
              <a:buAutoNum type="arabicPeriod"/>
              <a:tabLst/>
              <a:defRPr sz="2000"/>
            </a:lvl1pPr>
          </a:lstStyle>
          <a:p>
            <a:pPr lvl="0"/>
            <a:r>
              <a:rPr lang="nb-NO"/>
              <a:t>Punkt 1</a:t>
            </a:r>
          </a:p>
          <a:p>
            <a:pPr lvl="0"/>
            <a:r>
              <a:rPr lang="nb-NO"/>
              <a:t>Punkt 2</a:t>
            </a:r>
          </a:p>
          <a:p>
            <a:pPr lvl="0"/>
            <a:r>
              <a:rPr lang="nb-NO"/>
              <a:t>Punkt 3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82F2377-5065-E247-09E8-8A02B87F3E1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44A7115-B6A5-3BE2-45CE-AC459B2451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36FD899-3693-02E4-BD62-25EB30EFC2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1282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>
            <a:extLst>
              <a:ext uri="{FF2B5EF4-FFF2-40B4-BE49-F238E27FC236}">
                <a16:creationId xmlns:a16="http://schemas.microsoft.com/office/drawing/2014/main" id="{222D076A-F2E9-CAD5-2F72-A85587325B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5" y="584200"/>
            <a:ext cx="10153649" cy="933515"/>
          </a:xfrm>
        </p:spPr>
        <p:txBody>
          <a:bodyPr lIns="0" tIns="0" rIns="0" bIns="0" anchor="b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F30C7351-E80F-1FDB-75F7-42104E0596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9175" y="2276475"/>
            <a:ext cx="10153649" cy="3421063"/>
          </a:xfrm>
        </p:spPr>
        <p:txBody>
          <a:bodyPr numCol="2" spcCol="360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51A0C03-57B5-5231-3448-DE2B5C2FAD9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63F14E2-E742-868B-CE7A-49CE0FD7BFA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00CFDC7-7483-A188-E5FB-1288192D409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067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>
            <a:extLst>
              <a:ext uri="{FF2B5EF4-FFF2-40B4-BE49-F238E27FC236}">
                <a16:creationId xmlns:a16="http://schemas.microsoft.com/office/drawing/2014/main" id="{8BFFB153-ADFB-0F15-E99F-3BAE066CF7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5" y="584200"/>
            <a:ext cx="10153649" cy="933515"/>
          </a:xfrm>
        </p:spPr>
        <p:txBody>
          <a:bodyPr lIns="0" tIns="0" rIns="0" bIns="0" anchor="b"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3C52F121-BE89-AA01-799D-FA16F7ADF1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9175" y="2708275"/>
            <a:ext cx="10153649" cy="2989263"/>
          </a:xfrm>
        </p:spPr>
        <p:txBody>
          <a:bodyPr numCol="2" spcCol="36000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12" name="Plassholder for tekst 9">
            <a:extLst>
              <a:ext uri="{FF2B5EF4-FFF2-40B4-BE49-F238E27FC236}">
                <a16:creationId xmlns:a16="http://schemas.microsoft.com/office/drawing/2014/main" id="{A84F4D65-43DB-3FC7-DCCF-57FD278F06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9175" y="1697510"/>
            <a:ext cx="2143316" cy="391628"/>
          </a:xfrm>
          <a:solidFill>
            <a:schemeClr val="bg2"/>
          </a:solidFill>
          <a:effectLst/>
        </p:spPr>
        <p:txBody>
          <a:bodyPr wrap="none" lIns="108000" tIns="72000" rIns="108000" bIns="72000" anchor="ctr">
            <a:spAutoFit/>
          </a:bodyPr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nb-NO"/>
              <a:t>Undertittel på en linje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C2DF2CC-E915-DD98-97DA-EE13FE6D1C6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27C0BFC-3974-38B1-D406-0F0553F63F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01E8F2-64FB-6C53-78E2-89AD3458F0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1145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- 3 Info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C37E8-DDF0-3C39-EE02-0FF3BC05F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6" y="1016001"/>
            <a:ext cx="5076824" cy="1245218"/>
          </a:xfrm>
        </p:spPr>
        <p:txBody>
          <a:bodyPr lIns="0" tIns="0" rIns="0" bIns="0" anchor="t"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EF75A1F-030A-D7FE-5147-56300D78A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4063" y="1031257"/>
            <a:ext cx="4068762" cy="1245218"/>
          </a:xfrm>
        </p:spPr>
        <p:txBody>
          <a:bodyPr anchor="t"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tekst 9">
            <a:extLst>
              <a:ext uri="{FF2B5EF4-FFF2-40B4-BE49-F238E27FC236}">
                <a16:creationId xmlns:a16="http://schemas.microsoft.com/office/drawing/2014/main" id="{252AF517-04FB-CA6B-410C-59985540B1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9175" y="2708271"/>
            <a:ext cx="3060700" cy="2989267"/>
          </a:xfrm>
          <a:solidFill>
            <a:schemeClr val="bg2"/>
          </a:solidFill>
          <a:effectLst/>
        </p:spPr>
        <p:txBody>
          <a:bodyPr wrap="square" lIns="180000" tIns="144000" rIns="180000" bIns="144000" anchor="t">
            <a:noAutofit/>
          </a:bodyPr>
          <a:lstStyle/>
          <a:p>
            <a:pPr lvl="0"/>
            <a:r>
              <a:rPr lang="nb-NO"/>
              <a:t>Klikk for å redigere </a:t>
            </a:r>
            <a:r>
              <a:rPr lang="nb-NO" err="1"/>
              <a:t>infoboks</a:t>
            </a:r>
            <a:endParaRPr lang="en-GB"/>
          </a:p>
        </p:txBody>
      </p:sp>
      <p:cxnSp>
        <p:nvCxnSpPr>
          <p:cNvPr id="8" name="Rett linje 17">
            <a:extLst>
              <a:ext uri="{FF2B5EF4-FFF2-40B4-BE49-F238E27FC236}">
                <a16:creationId xmlns:a16="http://schemas.microsoft.com/office/drawing/2014/main" id="{48C99C0B-9C6F-3C0E-3CBC-EE651398E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19175" y="5697538"/>
            <a:ext cx="30607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lassholder for tekst 9">
            <a:extLst>
              <a:ext uri="{FF2B5EF4-FFF2-40B4-BE49-F238E27FC236}">
                <a16:creationId xmlns:a16="http://schemas.microsoft.com/office/drawing/2014/main" id="{3E16A25F-A1B8-B768-4D42-A0946A0412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7559" y="2708271"/>
            <a:ext cx="3060700" cy="2989267"/>
          </a:xfrm>
          <a:solidFill>
            <a:schemeClr val="bg2"/>
          </a:solidFill>
          <a:effectLst/>
        </p:spPr>
        <p:txBody>
          <a:bodyPr wrap="square" lIns="180000" tIns="144000" rIns="180000" bIns="144000" anchor="t">
            <a:noAutofit/>
          </a:bodyPr>
          <a:lstStyle/>
          <a:p>
            <a:pPr lvl="0"/>
            <a:r>
              <a:rPr lang="nb-NO"/>
              <a:t>Klikk for å redigere </a:t>
            </a:r>
            <a:r>
              <a:rPr lang="nb-NO" err="1"/>
              <a:t>infoboks</a:t>
            </a:r>
            <a:endParaRPr lang="en-GB"/>
          </a:p>
        </p:txBody>
      </p:sp>
      <p:cxnSp>
        <p:nvCxnSpPr>
          <p:cNvPr id="13" name="Rett linje 22">
            <a:extLst>
              <a:ext uri="{FF2B5EF4-FFF2-40B4-BE49-F238E27FC236}">
                <a16:creationId xmlns:a16="http://schemas.microsoft.com/office/drawing/2014/main" id="{29C7CB47-C223-B1E2-CD50-36AC6081A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117559" y="5697538"/>
            <a:ext cx="30607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lassholder for tekst 9">
            <a:extLst>
              <a:ext uri="{FF2B5EF4-FFF2-40B4-BE49-F238E27FC236}">
                <a16:creationId xmlns:a16="http://schemas.microsoft.com/office/drawing/2014/main" id="{B4CA638F-EE57-398E-BFB6-DB135E268B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54227" y="2708271"/>
            <a:ext cx="3060700" cy="2989267"/>
          </a:xfrm>
          <a:solidFill>
            <a:schemeClr val="bg2"/>
          </a:solidFill>
          <a:effectLst/>
        </p:spPr>
        <p:txBody>
          <a:bodyPr wrap="square" lIns="180000" tIns="144000" rIns="180000" bIns="144000" anchor="t">
            <a:noAutofit/>
          </a:bodyPr>
          <a:lstStyle/>
          <a:p>
            <a:pPr lvl="0"/>
            <a:r>
              <a:rPr lang="nb-NO"/>
              <a:t>Klikk for å redigere </a:t>
            </a:r>
            <a:r>
              <a:rPr lang="nb-NO" err="1"/>
              <a:t>infoboks</a:t>
            </a:r>
            <a:endParaRPr lang="en-GB"/>
          </a:p>
        </p:txBody>
      </p:sp>
      <p:cxnSp>
        <p:nvCxnSpPr>
          <p:cNvPr id="15" name="Rett linje 24">
            <a:extLst>
              <a:ext uri="{FF2B5EF4-FFF2-40B4-BE49-F238E27FC236}">
                <a16:creationId xmlns:a16="http://schemas.microsoft.com/office/drawing/2014/main" id="{CCFB466A-6EB3-E7FD-B986-EDCCBE447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54227" y="5697538"/>
            <a:ext cx="30607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C1BAA38-A3DC-3197-A4D9-82B0D3368BBE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B65A0A2-857D-90F8-4773-AEED4FC7410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1AFE8B9-B52D-5A71-3B33-A5573BA3786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9287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hold - 3 Info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C8A54B1B-12D7-7113-6FD8-575ECA56C23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31602" y="2708271"/>
            <a:ext cx="2159000" cy="2989267"/>
          </a:xfrm>
          <a:solidFill>
            <a:schemeClr val="bg2"/>
          </a:solidFill>
          <a:effectLst/>
        </p:spPr>
        <p:txBody>
          <a:bodyPr wrap="square" lIns="180000" tIns="144000" rIns="180000" bIns="144000" anchor="t">
            <a:noAutofit/>
          </a:bodyPr>
          <a:lstStyle/>
          <a:p>
            <a:pPr lvl="0"/>
            <a:r>
              <a:rPr lang="nb-NO"/>
              <a:t>Klikk for å redigere </a:t>
            </a:r>
            <a:r>
              <a:rPr lang="nb-NO" err="1"/>
              <a:t>infoboks</a:t>
            </a:r>
            <a:endParaRPr lang="en-GB"/>
          </a:p>
        </p:txBody>
      </p:sp>
      <p:sp>
        <p:nvSpPr>
          <p:cNvPr id="20" name="Plassholder for tekst 9">
            <a:extLst>
              <a:ext uri="{FF2B5EF4-FFF2-40B4-BE49-F238E27FC236}">
                <a16:creationId xmlns:a16="http://schemas.microsoft.com/office/drawing/2014/main" id="{71D09A6A-871B-74A8-828D-862A202570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54868" y="2708271"/>
            <a:ext cx="2159000" cy="2989267"/>
          </a:xfrm>
          <a:solidFill>
            <a:schemeClr val="bg2"/>
          </a:solidFill>
          <a:effectLst/>
        </p:spPr>
        <p:txBody>
          <a:bodyPr wrap="square" lIns="180000" tIns="144000" rIns="180000" bIns="144000" anchor="t">
            <a:noAutofit/>
          </a:bodyPr>
          <a:lstStyle/>
          <a:p>
            <a:pPr lvl="0"/>
            <a:r>
              <a:rPr lang="nb-NO"/>
              <a:t>Klikk for å redigere </a:t>
            </a:r>
            <a:r>
              <a:rPr lang="nb-NO" err="1"/>
              <a:t>infoboks</a:t>
            </a:r>
            <a:endParaRPr lang="en-GB"/>
          </a:p>
        </p:txBody>
      </p:sp>
      <p:sp>
        <p:nvSpPr>
          <p:cNvPr id="18" name="Plassholder for tekst 9">
            <a:extLst>
              <a:ext uri="{FF2B5EF4-FFF2-40B4-BE49-F238E27FC236}">
                <a16:creationId xmlns:a16="http://schemas.microsoft.com/office/drawing/2014/main" id="{9D68098E-06C7-D8C8-D313-6D868B1A24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8134" y="2708271"/>
            <a:ext cx="2159000" cy="2989267"/>
          </a:xfrm>
          <a:solidFill>
            <a:schemeClr val="bg2"/>
          </a:solidFill>
          <a:effectLst/>
        </p:spPr>
        <p:txBody>
          <a:bodyPr wrap="square" lIns="180000" tIns="144000" rIns="180000" bIns="144000" anchor="t">
            <a:noAutofit/>
          </a:bodyPr>
          <a:lstStyle/>
          <a:p>
            <a:pPr lvl="0"/>
            <a:r>
              <a:rPr lang="nb-NO"/>
              <a:t>Klikk for å redigere </a:t>
            </a:r>
            <a:r>
              <a:rPr lang="nb-NO" err="1"/>
              <a:t>infoboks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09C37E8-DDF0-3C39-EE02-0FF3BC05F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9176" y="1016001"/>
            <a:ext cx="5076824" cy="1245218"/>
          </a:xfrm>
        </p:spPr>
        <p:txBody>
          <a:bodyPr lIns="0" tIns="0" rIns="0" bIns="0" anchor="t"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EF75A1F-030A-D7FE-5147-56300D78A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04062" y="1031257"/>
            <a:ext cx="4086539" cy="1245218"/>
          </a:xfrm>
        </p:spPr>
        <p:txBody>
          <a:bodyPr anchor="t"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tekst 9">
            <a:extLst>
              <a:ext uri="{FF2B5EF4-FFF2-40B4-BE49-F238E27FC236}">
                <a16:creationId xmlns:a16="http://schemas.microsoft.com/office/drawing/2014/main" id="{252AF517-04FB-CA6B-410C-59985540B1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9175" y="2708271"/>
            <a:ext cx="2159000" cy="2989267"/>
          </a:xfrm>
          <a:solidFill>
            <a:schemeClr val="bg2"/>
          </a:solidFill>
          <a:effectLst/>
        </p:spPr>
        <p:txBody>
          <a:bodyPr wrap="square" lIns="180000" tIns="144000" rIns="180000" bIns="144000" anchor="t">
            <a:noAutofit/>
          </a:bodyPr>
          <a:lstStyle/>
          <a:p>
            <a:pPr lvl="0"/>
            <a:r>
              <a:rPr lang="nb-NO"/>
              <a:t>Klikk for å redigere </a:t>
            </a:r>
            <a:r>
              <a:rPr lang="nb-NO" err="1"/>
              <a:t>infoboks</a:t>
            </a:r>
            <a:endParaRPr lang="en-GB"/>
          </a:p>
        </p:txBody>
      </p:sp>
      <p:cxnSp>
        <p:nvCxnSpPr>
          <p:cNvPr id="8" name="Rett linje 17">
            <a:extLst>
              <a:ext uri="{FF2B5EF4-FFF2-40B4-BE49-F238E27FC236}">
                <a16:creationId xmlns:a16="http://schemas.microsoft.com/office/drawing/2014/main" id="{48C99C0B-9C6F-3C0E-3CBC-EE651398E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19175" y="5697538"/>
            <a:ext cx="2159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7">
            <a:extLst>
              <a:ext uri="{FF2B5EF4-FFF2-40B4-BE49-F238E27FC236}">
                <a16:creationId xmlns:a16="http://schemas.microsoft.com/office/drawing/2014/main" id="{B9165953-9F0D-615E-6CF7-E3DD15040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8134" y="5697538"/>
            <a:ext cx="2159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17">
            <a:extLst>
              <a:ext uri="{FF2B5EF4-FFF2-40B4-BE49-F238E27FC236}">
                <a16:creationId xmlns:a16="http://schemas.microsoft.com/office/drawing/2014/main" id="{0F389827-4D2E-4625-0BF4-6CF99207C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54868" y="5697538"/>
            <a:ext cx="2159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ett linje 17">
            <a:extLst>
              <a:ext uri="{FF2B5EF4-FFF2-40B4-BE49-F238E27FC236}">
                <a16:creationId xmlns:a16="http://schemas.microsoft.com/office/drawing/2014/main" id="{4760AE24-C87F-15A9-A070-D5C27260F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031602" y="5697538"/>
            <a:ext cx="2159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06E01-0842-5177-D606-2C12A3C0FBBC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33E62-3AEE-A26F-DEAA-E8D65FE81B7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5A23B-FCFA-FC4A-7540-BBF6D889E6B6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4326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3ADD05-5A25-57C4-B85F-840158D25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4C221-7DF3-DAF6-07F8-E169A2BEC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E62C2-9F3C-C807-537B-74B26B209A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98505"/>
            <a:ext cx="2743200" cy="22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F2A1EF8-3E61-4C48-A8D3-859960797A71}" type="datetimeFigureOut">
              <a:rPr lang="nb-NO" smtClean="0"/>
              <a:pPr/>
              <a:t>08.05.2025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7781A-5363-5A05-EF94-7F9C2F65E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1068" y="6398505"/>
            <a:ext cx="3702803" cy="22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C0CAB-2CA5-6203-FE9C-00F0CC89B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3471" y="6398505"/>
            <a:ext cx="554079" cy="223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19E7D971-FFC3-489A-A864-2787C4F30DE5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545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83" r:id="rId4"/>
    <p:sldLayoutId id="2147483662" r:id="rId5"/>
    <p:sldLayoutId id="2147483650" r:id="rId6"/>
    <p:sldLayoutId id="2147483663" r:id="rId7"/>
    <p:sldLayoutId id="2147483664" r:id="rId8"/>
    <p:sldLayoutId id="214748368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88" r:id="rId17"/>
    <p:sldLayoutId id="2147483672" r:id="rId18"/>
    <p:sldLayoutId id="2147483673" r:id="rId19"/>
    <p:sldLayoutId id="2147483674" r:id="rId20"/>
    <p:sldLayoutId id="2147483675" r:id="rId21"/>
    <p:sldLayoutId id="2147483687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5" r:id="rId29"/>
    <p:sldLayoutId id="2147483686" r:id="rId30"/>
    <p:sldLayoutId id="2147483691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5000"/>
        <a:buFontTx/>
        <a:buBlip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</a:buBlip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5000"/>
        <a:buFontTx/>
        <a:buBlip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</a:buBlip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5000"/>
        <a:buFontTx/>
        <a:buBlip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</a:buBlip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5000"/>
        <a:buFontTx/>
        <a:buBlip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</a:buBlip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5000"/>
        <a:buFontTx/>
        <a:buBlip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</a:buBlip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ga4luk0SUko&amp;feature=youtu.be" TargetMode="External"/><Relationship Id="rId4" Type="http://schemas.openxmlformats.org/officeDocument/2006/relationships/image" Target="../media/image6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youtube.com/watch?v=uTgb5ogpw64&amp;t=5s" TargetMode="External"/><Relationship Id="rId4" Type="http://schemas.openxmlformats.org/officeDocument/2006/relationships/hyperlink" Target="https://dataut.vegvesen.no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wm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5" Type="http://schemas.openxmlformats.org/officeDocument/2006/relationships/chart" Target="../charts/chart1.xml"/><Relationship Id="rId4" Type="http://schemas.openxmlformats.org/officeDocument/2006/relationships/hyperlink" Target="https://www.youtube.com/watch?v=7FwtYs1YV0M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2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svg"/><Relationship Id="rId3" Type="http://schemas.openxmlformats.org/officeDocument/2006/relationships/image" Target="../media/image41.jpeg"/><Relationship Id="rId21" Type="http://schemas.openxmlformats.org/officeDocument/2006/relationships/image" Target="../media/image59.png"/><Relationship Id="rId7" Type="http://schemas.openxmlformats.org/officeDocument/2006/relationships/image" Target="../media/image45.svg"/><Relationship Id="rId12" Type="http://schemas.openxmlformats.org/officeDocument/2006/relationships/image" Target="../media/image50.sv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4.svg"/><Relationship Id="rId20" Type="http://schemas.openxmlformats.org/officeDocument/2006/relationships/image" Target="../media/image58.sv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svg"/><Relationship Id="rId15" Type="http://schemas.openxmlformats.org/officeDocument/2006/relationships/image" Target="../media/image53.png"/><Relationship Id="rId23" Type="http://schemas.openxmlformats.org/officeDocument/2006/relationships/image" Target="../media/image61.sv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2.svg"/><Relationship Id="rId22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61.svg"/><Relationship Id="rId3" Type="http://schemas.openxmlformats.org/officeDocument/2006/relationships/image" Target="../media/image41.jpe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8.sv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5.svg"/><Relationship Id="rId15" Type="http://schemas.openxmlformats.org/officeDocument/2006/relationships/image" Target="../media/image57.png"/><Relationship Id="rId10" Type="http://schemas.openxmlformats.org/officeDocument/2006/relationships/image" Target="../media/image52.svg"/><Relationship Id="rId4" Type="http://schemas.openxmlformats.org/officeDocument/2006/relationships/image" Target="../media/image44.png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428CD1-1CD5-3073-70EC-AA031FB8E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175" y="2186603"/>
            <a:ext cx="5519848" cy="1722205"/>
          </a:xfrm>
        </p:spPr>
        <p:txBody>
          <a:bodyPr>
            <a:noAutofit/>
          </a:bodyPr>
          <a:lstStyle/>
          <a:p>
            <a:r>
              <a:rPr lang="nb-NO" sz="4400" b="0" dirty="0"/>
              <a:t>Landsmøte</a:t>
            </a:r>
            <a:br>
              <a:rPr lang="nb-NO" sz="4400" b="0" dirty="0"/>
            </a:br>
            <a:r>
              <a:rPr lang="nb-NO" sz="4400" b="0" dirty="0"/>
              <a:t>Statens vegvesens</a:t>
            </a:r>
            <a:br>
              <a:rPr lang="nb-NO" sz="4400" b="0" dirty="0"/>
            </a:br>
            <a:r>
              <a:rPr lang="nb-NO" sz="4400" b="0" dirty="0"/>
              <a:t>pensjonistforbund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3A72D49-30D2-B815-E71E-980888687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9175" y="4100704"/>
            <a:ext cx="5076825" cy="720725"/>
          </a:xfrm>
        </p:spPr>
        <p:txBody>
          <a:bodyPr/>
          <a:lstStyle/>
          <a:p>
            <a:r>
              <a:rPr lang="nb-NO" dirty="0"/>
              <a:t>Norsk vegmuseum</a:t>
            </a:r>
          </a:p>
          <a:p>
            <a:r>
              <a:rPr lang="nb-NO" dirty="0"/>
              <a:t>8. mai 2025</a:t>
            </a:r>
          </a:p>
        </p:txBody>
      </p:sp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3F5C620C-7811-CB54-1FA0-5E5CD3C4FA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6" t="12027" r="24860" b="12015"/>
          <a:stretch/>
        </p:blipFill>
        <p:spPr>
          <a:xfrm>
            <a:off x="7041571" y="0"/>
            <a:ext cx="5146063" cy="6858000"/>
          </a:xfrm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402252E-0604-D86B-D4E4-5BD2D83563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Jane bordal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63829192-0C11-295F-0DB3-F9722B021CCD}"/>
              </a:ext>
            </a:extLst>
          </p:cNvPr>
          <p:cNvSpPr>
            <a:spLocks noGrp="1"/>
          </p:cNvSpPr>
          <p:nvPr>
            <p:ph type="body" idx="5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/>
              <a:t>Foto: Knut Opeide</a:t>
            </a:r>
          </a:p>
        </p:txBody>
      </p:sp>
    </p:spTree>
    <p:extLst>
      <p:ext uri="{BB962C8B-B14F-4D97-AF65-F5344CB8AC3E}">
        <p14:creationId xmlns:p14="http://schemas.microsoft.com/office/powerpoint/2010/main" val="1902941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34C3FA7D-3935-5EEA-D4E0-5E00582967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t="16985" r="23553" b="27487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7041EA6-255B-EC80-54C5-A029DDE701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nb-NO" sz="2800" b="1">
                <a:latin typeface="+mj-lt"/>
              </a:rPr>
              <a:t>Vi trenger </a:t>
            </a:r>
            <a:br>
              <a:rPr lang="nb-NO" sz="2800" b="1">
                <a:latin typeface="+mj-lt"/>
              </a:rPr>
            </a:br>
            <a:r>
              <a:rPr lang="nb-NO" sz="2800" b="1">
                <a:latin typeface="+mj-lt"/>
              </a:rPr>
              <a:t>løsninger på framtidas utfordringer</a:t>
            </a:r>
          </a:p>
          <a:p>
            <a:pPr algn="l"/>
            <a:endParaRPr lang="nb-NO" b="1">
              <a:latin typeface="+mj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/>
              <a:t>Vi blir flere som skal dele vegen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/>
              <a:t>Klimaendringer  / ivareta naturverdier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/>
              <a:t>Flere vil bo i by og flere eldre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/>
              <a:t>Rask teknologisk utvikling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/>
              <a:t>Økte forventninger fra brukere og samfunn </a:t>
            </a:r>
          </a:p>
          <a:p>
            <a:pPr algn="l"/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59704D3-4578-2235-208A-0F7B5327BB27}"/>
              </a:ext>
            </a:extLst>
          </p:cNvPr>
          <p:cNvSpPr>
            <a:spLocks noGrp="1"/>
          </p:cNvSpPr>
          <p:nvPr>
            <p:ph type="body" idx="5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/>
              <a:t>Foto: Knut Opeide</a:t>
            </a:r>
          </a:p>
        </p:txBody>
      </p:sp>
    </p:spTree>
    <p:extLst>
      <p:ext uri="{BB962C8B-B14F-4D97-AF65-F5344CB8AC3E}">
        <p14:creationId xmlns:p14="http://schemas.microsoft.com/office/powerpoint/2010/main" val="321533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7C6846A-E56B-8C37-A62D-61E64FFFA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t="16790" r="19323" b="1679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9" name="Gruppe 8">
            <a:extLst>
              <a:ext uri="{FF2B5EF4-FFF2-40B4-BE49-F238E27FC236}">
                <a16:creationId xmlns:a16="http://schemas.microsoft.com/office/drawing/2014/main" id="{5C1DAFFF-1D2A-529D-A7C5-F087FAEE76BB}"/>
              </a:ext>
            </a:extLst>
          </p:cNvPr>
          <p:cNvGrpSpPr/>
          <p:nvPr/>
        </p:nvGrpSpPr>
        <p:grpSpPr>
          <a:xfrm>
            <a:off x="418416" y="444500"/>
            <a:ext cx="4877946" cy="2984500"/>
            <a:chOff x="418416" y="444500"/>
            <a:chExt cx="4877946" cy="2984500"/>
          </a:xfrm>
        </p:grpSpPr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A62BF92D-B8E6-A312-EE51-B581826FDC24}"/>
                </a:ext>
              </a:extLst>
            </p:cNvPr>
            <p:cNvSpPr/>
            <p:nvPr/>
          </p:nvSpPr>
          <p:spPr>
            <a:xfrm>
              <a:off x="419099" y="444500"/>
              <a:ext cx="4877263" cy="2984500"/>
            </a:xfrm>
            <a:prstGeom prst="rect">
              <a:avLst/>
            </a:prstGeom>
            <a:solidFill>
              <a:srgbClr val="444F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Rettvinklet trekant 6">
              <a:extLst>
                <a:ext uri="{FF2B5EF4-FFF2-40B4-BE49-F238E27FC236}">
                  <a16:creationId xmlns:a16="http://schemas.microsoft.com/office/drawing/2014/main" id="{96D03ED4-2B54-1524-27F1-33309E3C95C4}"/>
                </a:ext>
              </a:extLst>
            </p:cNvPr>
            <p:cNvSpPr/>
            <p:nvPr/>
          </p:nvSpPr>
          <p:spPr>
            <a:xfrm rot="16200000">
              <a:off x="4696197" y="2828835"/>
              <a:ext cx="600165" cy="600165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F6027B82-0083-6205-EC6A-78CCC473E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418416" y="445111"/>
              <a:ext cx="913031" cy="913031"/>
            </a:xfrm>
            <a:prstGeom prst="rect">
              <a:avLst/>
            </a:prstGeom>
          </p:spPr>
        </p:pic>
      </p:grp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439CBCA-87C1-0B7D-6D76-99E98BD65B38}"/>
              </a:ext>
            </a:extLst>
          </p:cNvPr>
          <p:cNvSpPr txBox="1"/>
          <p:nvPr/>
        </p:nvSpPr>
        <p:spPr>
          <a:xfrm>
            <a:off x="874931" y="1113304"/>
            <a:ext cx="4077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500" b="1">
                <a:solidFill>
                  <a:schemeClr val="bg1"/>
                </a:solidFill>
                <a:latin typeface="+mj-lt"/>
              </a:rPr>
              <a:t>Bruk av ny teknologi </a:t>
            </a:r>
            <a:br>
              <a:rPr lang="nb-NO" sz="2500" b="1">
                <a:solidFill>
                  <a:schemeClr val="bg1"/>
                </a:solidFill>
                <a:latin typeface="+mj-lt"/>
              </a:rPr>
            </a:br>
            <a:r>
              <a:rPr lang="nb-NO" sz="2500" b="1">
                <a:solidFill>
                  <a:schemeClr val="bg1"/>
                </a:solidFill>
                <a:latin typeface="+mj-lt"/>
              </a:rPr>
              <a:t>for en enklere og tryggere reisehverdag</a:t>
            </a:r>
          </a:p>
          <a:p>
            <a:endParaRPr lang="nb-NO" sz="2500" b="1">
              <a:solidFill>
                <a:schemeClr val="bg1"/>
              </a:solidFill>
              <a:latin typeface="+mj-lt"/>
            </a:endParaRPr>
          </a:p>
          <a:p>
            <a:r>
              <a:rPr lang="nb-NO" sz="200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Geofenceteknologi</a:t>
            </a:r>
            <a:r>
              <a:rPr lang="nb-NO" sz="200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til trafikkstyring</a:t>
            </a:r>
            <a:endParaRPr lang="nb-NO" sz="200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7043C397-8591-2E9A-F559-0F784B6B8B0C}"/>
              </a:ext>
            </a:extLst>
          </p:cNvPr>
          <p:cNvSpPr txBox="1">
            <a:spLocks/>
          </p:cNvSpPr>
          <p:nvPr/>
        </p:nvSpPr>
        <p:spPr>
          <a:xfrm>
            <a:off x="7558129" y="6398505"/>
            <a:ext cx="4388746" cy="222603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5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b-NO">
                <a:solidFill>
                  <a:schemeClr val="tx1">
                    <a:lumMod val="50000"/>
                    <a:lumOff val="50000"/>
                  </a:schemeClr>
                </a:solidFill>
              </a:rPr>
              <a:t>Illustrasjon: Jon Opseth</a:t>
            </a:r>
          </a:p>
        </p:txBody>
      </p:sp>
    </p:spTree>
    <p:extLst>
      <p:ext uri="{BB962C8B-B14F-4D97-AF65-F5344CB8AC3E}">
        <p14:creationId xmlns:p14="http://schemas.microsoft.com/office/powerpoint/2010/main" val="1161760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9">
            <a:extLst>
              <a:ext uri="{FF2B5EF4-FFF2-40B4-BE49-F238E27FC236}">
                <a16:creationId xmlns:a16="http://schemas.microsoft.com/office/drawing/2014/main" id="{F74DF6F9-BDB6-4471-3C9D-0D02183E55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" r="44888" b="311"/>
          <a:stretch/>
        </p:blipFill>
        <p:spPr>
          <a:xfrm>
            <a:off x="5878286" y="0"/>
            <a:ext cx="6313713" cy="6858000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537FA83-1696-6932-62DF-EE658C00AC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3865" y="4190122"/>
            <a:ext cx="4068764" cy="3060700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Våre data er ettertraktet gull for dem som lager apper for trafikanter og tjenester for næringslivet</a:t>
            </a:r>
          </a:p>
          <a:p>
            <a:r>
              <a:rPr lang="nb-NO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Statens vegvesen - Dataportal</a:t>
            </a:r>
            <a:endParaRPr lang="nb-NO" dirty="0">
              <a:solidFill>
                <a:srgbClr val="0070C0"/>
              </a:solidFill>
            </a:endParaRPr>
          </a:p>
          <a:p>
            <a:r>
              <a:rPr lang="nb-NO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Statens vegvesen - Transportportal.no</a:t>
            </a:r>
            <a:endParaRPr lang="nb-NO" dirty="0">
              <a:solidFill>
                <a:srgbClr val="0070C0"/>
              </a:solidFill>
            </a:endParaRP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44ACDB99-E55A-635B-B69C-9508139A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1407404"/>
            <a:ext cx="4068763" cy="1260475"/>
          </a:xfrm>
        </p:spPr>
        <p:txBody>
          <a:bodyPr>
            <a:noAutofit/>
          </a:bodyPr>
          <a:lstStyle/>
          <a:p>
            <a:r>
              <a:rPr lang="nb-NO" sz="4000" dirty="0"/>
              <a:t>Vi er en av landets største dataforvaltere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B52DDA2-6FD3-BD3E-24E0-6F0BBC2EE4AB}"/>
              </a:ext>
            </a:extLst>
          </p:cNvPr>
          <p:cNvSpPr>
            <a:spLocks noGrp="1"/>
          </p:cNvSpPr>
          <p:nvPr>
            <p:ph type="body" idx="5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>
                <a:solidFill>
                  <a:schemeClr val="tx2"/>
                </a:solidFill>
              </a:rPr>
              <a:t>Foto: Statens vegvesen</a:t>
            </a:r>
          </a:p>
        </p:txBody>
      </p:sp>
    </p:spTree>
    <p:extLst>
      <p:ext uri="{BB962C8B-B14F-4D97-AF65-F5344CB8AC3E}">
        <p14:creationId xmlns:p14="http://schemas.microsoft.com/office/powerpoint/2010/main" val="1731579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6E3D28A2-807E-E979-D6E3-A4D7DF43095D}"/>
              </a:ext>
            </a:extLst>
          </p:cNvPr>
          <p:cNvSpPr/>
          <p:nvPr/>
        </p:nvSpPr>
        <p:spPr>
          <a:xfrm>
            <a:off x="8686793" y="3819250"/>
            <a:ext cx="2719626" cy="13074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0767874-FAA5-67A3-25FE-1A1E09CE0D00}"/>
              </a:ext>
            </a:extLst>
          </p:cNvPr>
          <p:cNvSpPr/>
          <p:nvPr/>
        </p:nvSpPr>
        <p:spPr>
          <a:xfrm>
            <a:off x="5967167" y="3819250"/>
            <a:ext cx="2719626" cy="1307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12750A6-797B-3756-D0A8-6FBBAA1F0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67" y="3819250"/>
            <a:ext cx="1521347" cy="1296048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31ECB668-9ACF-C604-9565-18B4C304052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248580" y="4305691"/>
            <a:ext cx="12934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Byggherrer</a:t>
            </a:r>
            <a:endParaRPr lang="nb-NO" sz="1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521152F6-588E-8894-1A7E-CBE6FB9F0CA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8883801" y="3959441"/>
            <a:ext cx="22586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Statens vegvesen</a:t>
            </a:r>
          </a:p>
          <a:p>
            <a:r>
              <a:rPr lang="nb-NO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Fylkeskommuner (15)</a:t>
            </a:r>
          </a:p>
          <a:p>
            <a:r>
              <a:rPr lang="nb-NO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Kommuner (357)</a:t>
            </a:r>
          </a:p>
          <a:p>
            <a:r>
              <a:rPr lang="nb-NO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Nye Veier AS</a:t>
            </a:r>
            <a:endParaRPr lang="nb-NO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il: ned 19">
            <a:extLst>
              <a:ext uri="{FF2B5EF4-FFF2-40B4-BE49-F238E27FC236}">
                <a16:creationId xmlns:a16="http://schemas.microsoft.com/office/drawing/2014/main" id="{E3AF7A17-5E5D-D8DF-A404-97350E5C9B4B}"/>
              </a:ext>
            </a:extLst>
          </p:cNvPr>
          <p:cNvSpPr/>
          <p:nvPr/>
        </p:nvSpPr>
        <p:spPr>
          <a:xfrm>
            <a:off x="9460866" y="2893985"/>
            <a:ext cx="848412" cy="1065456"/>
          </a:xfrm>
          <a:prstGeom prst="downArrow">
            <a:avLst/>
          </a:prstGeom>
          <a:solidFill>
            <a:srgbClr val="8CB1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BBD50DB-ACC7-CBF7-1EEE-AB8C249F008C}"/>
              </a:ext>
            </a:extLst>
          </p:cNvPr>
          <p:cNvSpPr/>
          <p:nvPr/>
        </p:nvSpPr>
        <p:spPr>
          <a:xfrm>
            <a:off x="8686793" y="1643108"/>
            <a:ext cx="2719626" cy="13074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30946103-AB16-A023-BA95-503E077F9E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728" y="3847014"/>
            <a:ext cx="4068764" cy="1008451"/>
          </a:xfr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nb-NO" i="1"/>
              <a:t>Myndighet og regelverk </a:t>
            </a:r>
            <a:r>
              <a:rPr lang="nb-NO"/>
              <a:t>i Vegdirektoratet er til for alle vegeiere og jobber med hele vegtransportsystemet.</a:t>
            </a:r>
          </a:p>
        </p:txBody>
      </p:sp>
      <p:sp>
        <p:nvSpPr>
          <p:cNvPr id="6" name="Tittel 3">
            <a:extLst>
              <a:ext uri="{FF2B5EF4-FFF2-40B4-BE49-F238E27FC236}">
                <a16:creationId xmlns:a16="http://schemas.microsoft.com/office/drawing/2014/main" id="{7500A733-75AF-02A2-E09C-80023C347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29" y="1831644"/>
            <a:ext cx="4068763" cy="1775503"/>
          </a:xfrm>
        </p:spPr>
        <p:txBody>
          <a:bodyPr>
            <a:normAutofit fontScale="90000"/>
          </a:bodyPr>
          <a:lstStyle/>
          <a:p>
            <a:br>
              <a:rPr lang="nb-NO" dirty="0"/>
            </a:br>
            <a:r>
              <a:rPr lang="nb-NO" dirty="0"/>
              <a:t>Statens vegvesen har ansvar for helheten</a:t>
            </a:r>
            <a:br>
              <a:rPr lang="nb-NO" dirty="0"/>
            </a:br>
            <a:endParaRPr lang="nb-NO" sz="2700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098D8CD-F608-C98F-0D71-BC60FC234E89}"/>
              </a:ext>
            </a:extLst>
          </p:cNvPr>
          <p:cNvSpPr/>
          <p:nvPr/>
        </p:nvSpPr>
        <p:spPr>
          <a:xfrm>
            <a:off x="5967167" y="1643108"/>
            <a:ext cx="2719626" cy="1307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A099342C-6513-9CE6-0A31-95725BCD1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77" y="1676981"/>
            <a:ext cx="1368518" cy="116585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5B638D9C-86E3-4ABD-0628-A17382246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22" y="1854712"/>
            <a:ext cx="1098917" cy="596267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8EDF91B-DEBD-426A-F237-6B9F03D7D05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164176" y="2495405"/>
            <a:ext cx="23256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5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Myndighet og regelverk</a:t>
            </a:r>
            <a:endParaRPr lang="nb-NO" sz="1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0D4B81B-4167-5C9F-D008-27D4CDD2CE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8904090" y="1788995"/>
            <a:ext cx="1484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Utvikle tydelige </a:t>
            </a:r>
          </a:p>
          <a:p>
            <a:r>
              <a:rPr lang="nb-NO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regelverk og </a:t>
            </a:r>
          </a:p>
          <a:p>
            <a:r>
              <a:rPr lang="nb-NO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standarder for </a:t>
            </a:r>
          </a:p>
          <a:p>
            <a:r>
              <a:rPr lang="nb-NO" sz="1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alle veger.</a:t>
            </a:r>
            <a:endParaRPr lang="nb-NO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587B08ED-C0C3-86B5-96B6-FFEE092E8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8" y="1383275"/>
            <a:ext cx="683049" cy="68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15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AE664211-7815-2A6A-E838-621EE206A8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0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69DBFFE-9586-6834-4795-0C1B3A5C1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sz="3000" dirty="0"/>
              <a:t>Vi bruker droner daglig for å øke trafikksikkerheten, etterforske ulykker, overvåke ras og inspisere bruer.</a:t>
            </a:r>
          </a:p>
          <a:p>
            <a:endParaRPr lang="nb-NO" sz="1000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966AF99-5942-C429-6053-1ACD2E5DD1E2}"/>
              </a:ext>
            </a:extLst>
          </p:cNvPr>
          <p:cNvSpPr>
            <a:spLocks noGrp="1"/>
          </p:cNvSpPr>
          <p:nvPr>
            <p:ph type="body" idx="55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/>
              <a:t>Foto: </a:t>
            </a:r>
            <a:r>
              <a:rPr lang="nb-NO" err="1"/>
              <a:t>RedAnt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8104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>
            <a:extLst>
              <a:ext uri="{FF2B5EF4-FFF2-40B4-BE49-F238E27FC236}">
                <a16:creationId xmlns:a16="http://schemas.microsoft.com/office/drawing/2014/main" id="{A4B9FD06-09AB-4BE6-A856-0C194F671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1" t="33364" r="1160" b="7058"/>
          <a:stretch/>
        </p:blipFill>
        <p:spPr>
          <a:xfrm>
            <a:off x="5146428" y="0"/>
            <a:ext cx="7045572" cy="6858000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2B534452-3EF5-4FAE-AE0C-1FCCBDC8F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146431" cy="6858000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507CA27D-7CDD-4B2D-974F-B35299D566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17" y="632861"/>
            <a:ext cx="4242419" cy="787301"/>
          </a:xfrm>
        </p:spPr>
        <p:txBody>
          <a:bodyPr>
            <a:normAutofit/>
          </a:bodyPr>
          <a:lstStyle/>
          <a:p>
            <a:r>
              <a:rPr lang="nb-NO" sz="2200" b="0">
                <a:latin typeface="Arial" panose="020B0604020202020204" pitchFamily="34" charset="0"/>
                <a:cs typeface="Arial" panose="020B0604020202020204" pitchFamily="34" charset="0"/>
              </a:rPr>
              <a:t>Vi skal bidra til trygge trafikanter og sikre kjøretøy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715CD82E-7B45-4EB9-91AE-1DBD74788F32}"/>
              </a:ext>
            </a:extLst>
          </p:cNvPr>
          <p:cNvSpPr/>
          <p:nvPr/>
        </p:nvSpPr>
        <p:spPr>
          <a:xfrm>
            <a:off x="452005" y="1411765"/>
            <a:ext cx="14253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Kampanjefilm</a:t>
            </a:r>
            <a:endParaRPr lang="nb-NO" sz="1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39C8151A-A991-4BE3-84EC-6C4EDFDA489F}"/>
              </a:ext>
            </a:extLst>
          </p:cNvPr>
          <p:cNvSpPr txBox="1"/>
          <p:nvPr/>
        </p:nvSpPr>
        <p:spPr>
          <a:xfrm>
            <a:off x="10795464" y="6601388"/>
            <a:ext cx="1396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Statens vegvesen</a:t>
            </a:r>
          </a:p>
        </p:txBody>
      </p:sp>
      <p:sp>
        <p:nvSpPr>
          <p:cNvPr id="5" name="Rettvinklet trekant 4">
            <a:extLst>
              <a:ext uri="{FF2B5EF4-FFF2-40B4-BE49-F238E27FC236}">
                <a16:creationId xmlns:a16="http://schemas.microsoft.com/office/drawing/2014/main" id="{DA6F3872-B8C3-27C3-8AFC-40486A228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4359127" y="6070698"/>
            <a:ext cx="787301" cy="787301"/>
          </a:xfrm>
          <a:prstGeom prst="rtTriangle">
            <a:avLst/>
          </a:prstGeom>
          <a:solidFill>
            <a:schemeClr val="accent6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FEBB18C-C6F7-D7CD-D268-C0A9562B7C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7815224"/>
              </p:ext>
            </p:extLst>
          </p:nvPr>
        </p:nvGraphicFramePr>
        <p:xfrm>
          <a:off x="535317" y="2053023"/>
          <a:ext cx="4060129" cy="4172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41551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A0B7F496-5273-62BF-511F-8A8372201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23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5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B2068571-2C26-89DD-C292-4F9E7346B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8511" y="868184"/>
            <a:ext cx="7303023" cy="5396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Bilde 54" descr="Et bilde som inneholder clip art, sketch, bil, design&#10;&#10;KI-generert innhold kan være feil.">
            <a:extLst>
              <a:ext uri="{FF2B5EF4-FFF2-40B4-BE49-F238E27FC236}">
                <a16:creationId xmlns:a16="http://schemas.microsoft.com/office/drawing/2014/main" id="{E8510680-734C-C087-768E-7044A79AB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947" y="4571761"/>
            <a:ext cx="780587" cy="592652"/>
          </a:xfrm>
          <a:prstGeom prst="rect">
            <a:avLst/>
          </a:prstGeom>
        </p:spPr>
      </p:pic>
      <p:pic>
        <p:nvPicPr>
          <p:cNvPr id="58" name="Bilde 57" descr="Et bilde som inneholder hvit, design, bro&#10;&#10;KI-generert innhold kan være feil.">
            <a:extLst>
              <a:ext uri="{FF2B5EF4-FFF2-40B4-BE49-F238E27FC236}">
                <a16:creationId xmlns:a16="http://schemas.microsoft.com/office/drawing/2014/main" id="{3BC2D678-B964-0B63-1FB6-B762C909D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464" y="1905694"/>
            <a:ext cx="930212" cy="591019"/>
          </a:xfrm>
          <a:prstGeom prst="rect">
            <a:avLst/>
          </a:prstGeom>
        </p:spPr>
      </p:pic>
      <p:pic>
        <p:nvPicPr>
          <p:cNvPr id="60" name="Bilde 59" descr="Et bilde som inneholder logo, Grafikk, symbol, skjermbilde&#10;&#10;KI-generert innhold kan være feil.">
            <a:extLst>
              <a:ext uri="{FF2B5EF4-FFF2-40B4-BE49-F238E27FC236}">
                <a16:creationId xmlns:a16="http://schemas.microsoft.com/office/drawing/2014/main" id="{9474F09A-57C7-EC00-1864-949725A6C2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211" y="4609170"/>
            <a:ext cx="737875" cy="521618"/>
          </a:xfrm>
          <a:prstGeom prst="rect">
            <a:avLst/>
          </a:prstGeom>
        </p:spPr>
      </p:pic>
      <p:pic>
        <p:nvPicPr>
          <p:cNvPr id="62" name="Bilde 61" descr="Et bilde som inneholder hvit, Rektangel, design&#10;&#10;KI-generert innhold kan være feil.">
            <a:extLst>
              <a:ext uri="{FF2B5EF4-FFF2-40B4-BE49-F238E27FC236}">
                <a16:creationId xmlns:a16="http://schemas.microsoft.com/office/drawing/2014/main" id="{EF11BAAB-B906-DCD8-D937-31F8A69737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81" y="2933133"/>
            <a:ext cx="959711" cy="633332"/>
          </a:xfrm>
          <a:prstGeom prst="rect">
            <a:avLst/>
          </a:prstGeom>
        </p:spPr>
      </p:pic>
      <p:pic>
        <p:nvPicPr>
          <p:cNvPr id="64" name="Bilde 63" descr="Et bilde som inneholder hvit, design&#10;&#10;KI-generert innhold kan være feil.">
            <a:extLst>
              <a:ext uri="{FF2B5EF4-FFF2-40B4-BE49-F238E27FC236}">
                <a16:creationId xmlns:a16="http://schemas.microsoft.com/office/drawing/2014/main" id="{1B80E519-2B21-DEE7-239A-20DD017016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780" y="2837319"/>
            <a:ext cx="737875" cy="709925"/>
          </a:xfrm>
          <a:prstGeom prst="rect">
            <a:avLst/>
          </a:prstGeom>
        </p:spPr>
      </p:pic>
      <p:pic>
        <p:nvPicPr>
          <p:cNvPr id="66" name="Bilde 65" descr="Et bilde som inneholder konstruksjon, Symmetri, sketch, vindu&#10;&#10;KI-generert innhold kan være feil.">
            <a:extLst>
              <a:ext uri="{FF2B5EF4-FFF2-40B4-BE49-F238E27FC236}">
                <a16:creationId xmlns:a16="http://schemas.microsoft.com/office/drawing/2014/main" id="{880D2C79-E76B-0194-CD1C-C1C0B68A75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11" y="4503715"/>
            <a:ext cx="799544" cy="660698"/>
          </a:xfrm>
          <a:prstGeom prst="rect">
            <a:avLst/>
          </a:prstGeom>
        </p:spPr>
      </p:pic>
      <p:pic>
        <p:nvPicPr>
          <p:cNvPr id="68" name="Bilde 67" descr="Et bilde som inneholder logo, Grafikk, symbol, clip art&#10;&#10;KI-generert innhold kan være feil.">
            <a:extLst>
              <a:ext uri="{FF2B5EF4-FFF2-40B4-BE49-F238E27FC236}">
                <a16:creationId xmlns:a16="http://schemas.microsoft.com/office/drawing/2014/main" id="{6972B4C6-7483-AEBD-E1B6-B67A5E15C3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47" y="2041132"/>
            <a:ext cx="1600022" cy="455582"/>
          </a:xfrm>
          <a:prstGeom prst="rect">
            <a:avLst/>
          </a:prstGeom>
        </p:spPr>
      </p:pic>
      <p:pic>
        <p:nvPicPr>
          <p:cNvPr id="70" name="Bilde 69" descr="Et bilde som inneholder hvit, design&#10;&#10;KI-generert innhold kan være feil.">
            <a:extLst>
              <a:ext uri="{FF2B5EF4-FFF2-40B4-BE49-F238E27FC236}">
                <a16:creationId xmlns:a16="http://schemas.microsoft.com/office/drawing/2014/main" id="{375827A2-D6C0-D1BB-9F87-9C60BB0645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534" y="2869226"/>
            <a:ext cx="895904" cy="697239"/>
          </a:xfrm>
          <a:prstGeom prst="rect">
            <a:avLst/>
          </a:prstGeom>
        </p:spPr>
      </p:pic>
      <p:sp>
        <p:nvSpPr>
          <p:cNvPr id="71" name="Rektangel 70">
            <a:extLst>
              <a:ext uri="{FF2B5EF4-FFF2-40B4-BE49-F238E27FC236}">
                <a16:creationId xmlns:a16="http://schemas.microsoft.com/office/drawing/2014/main" id="{07FFC1FB-EE8D-54C6-3182-8DFE60767AE6}"/>
              </a:ext>
            </a:extLst>
          </p:cNvPr>
          <p:cNvSpPr/>
          <p:nvPr/>
        </p:nvSpPr>
        <p:spPr>
          <a:xfrm>
            <a:off x="893939" y="2734438"/>
            <a:ext cx="1479116" cy="515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10 600</a:t>
            </a:r>
          </a:p>
          <a:p>
            <a:pPr algn="ctr"/>
            <a:r>
              <a:rPr lang="nb-NO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kilometer riks- og europaveg</a:t>
            </a:r>
          </a:p>
        </p:txBody>
      </p:sp>
      <p:sp>
        <p:nvSpPr>
          <p:cNvPr id="72" name="Rektangel 71">
            <a:extLst>
              <a:ext uri="{FF2B5EF4-FFF2-40B4-BE49-F238E27FC236}">
                <a16:creationId xmlns:a16="http://schemas.microsoft.com/office/drawing/2014/main" id="{92DB9079-086B-FF89-EEE9-29BC6C19E172}"/>
              </a:ext>
            </a:extLst>
          </p:cNvPr>
          <p:cNvSpPr/>
          <p:nvPr/>
        </p:nvSpPr>
        <p:spPr>
          <a:xfrm>
            <a:off x="3069746" y="2645876"/>
            <a:ext cx="1479116" cy="515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5 600</a:t>
            </a:r>
          </a:p>
          <a:p>
            <a:pPr algn="ctr"/>
            <a:r>
              <a:rPr lang="nb-NO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bruer</a:t>
            </a:r>
          </a:p>
        </p:txBody>
      </p:sp>
      <p:sp>
        <p:nvSpPr>
          <p:cNvPr id="73" name="Rektangel 72">
            <a:extLst>
              <a:ext uri="{FF2B5EF4-FFF2-40B4-BE49-F238E27FC236}">
                <a16:creationId xmlns:a16="http://schemas.microsoft.com/office/drawing/2014/main" id="{3F2BDEB1-6423-3CD9-2883-F90BE7AC69AD}"/>
              </a:ext>
            </a:extLst>
          </p:cNvPr>
          <p:cNvSpPr/>
          <p:nvPr/>
        </p:nvSpPr>
        <p:spPr>
          <a:xfrm>
            <a:off x="865087" y="5297696"/>
            <a:ext cx="1479116" cy="515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610</a:t>
            </a:r>
          </a:p>
          <a:p>
            <a:pPr algn="ctr"/>
            <a:r>
              <a:rPr lang="nb-NO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Tunneler</a:t>
            </a:r>
          </a:p>
        </p:txBody>
      </p:sp>
      <p:sp>
        <p:nvSpPr>
          <p:cNvPr id="74" name="Rektangel 73">
            <a:extLst>
              <a:ext uri="{FF2B5EF4-FFF2-40B4-BE49-F238E27FC236}">
                <a16:creationId xmlns:a16="http://schemas.microsoft.com/office/drawing/2014/main" id="{1C863F2D-8C2C-FE59-3A13-ED98AA16A5FE}"/>
              </a:ext>
            </a:extLst>
          </p:cNvPr>
          <p:cNvSpPr/>
          <p:nvPr/>
        </p:nvSpPr>
        <p:spPr>
          <a:xfrm>
            <a:off x="6344345" y="3667090"/>
            <a:ext cx="1479116" cy="515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  <a:p>
            <a:pPr algn="ctr"/>
            <a:r>
              <a:rPr lang="nb-NO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trafikkstasjoner</a:t>
            </a:r>
          </a:p>
        </p:txBody>
      </p:sp>
      <p:sp>
        <p:nvSpPr>
          <p:cNvPr id="75" name="Rektangel 74">
            <a:extLst>
              <a:ext uri="{FF2B5EF4-FFF2-40B4-BE49-F238E27FC236}">
                <a16:creationId xmlns:a16="http://schemas.microsoft.com/office/drawing/2014/main" id="{CB17F191-356C-59E6-4BF4-02463CFD6102}"/>
              </a:ext>
            </a:extLst>
          </p:cNvPr>
          <p:cNvSpPr/>
          <p:nvPr/>
        </p:nvSpPr>
        <p:spPr>
          <a:xfrm>
            <a:off x="8228928" y="3667090"/>
            <a:ext cx="1479116" cy="515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5 000</a:t>
            </a:r>
          </a:p>
          <a:p>
            <a:pPr algn="ctr"/>
            <a:r>
              <a:rPr lang="nb-NO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årsverk</a:t>
            </a:r>
          </a:p>
        </p:txBody>
      </p:sp>
      <p:sp>
        <p:nvSpPr>
          <p:cNvPr id="76" name="Rektangel 75">
            <a:extLst>
              <a:ext uri="{FF2B5EF4-FFF2-40B4-BE49-F238E27FC236}">
                <a16:creationId xmlns:a16="http://schemas.microsoft.com/office/drawing/2014/main" id="{7DEBAE2B-9413-22EB-75E3-E0E7D2F99AA4}"/>
              </a:ext>
            </a:extLst>
          </p:cNvPr>
          <p:cNvSpPr/>
          <p:nvPr/>
        </p:nvSpPr>
        <p:spPr>
          <a:xfrm>
            <a:off x="9944160" y="3667090"/>
            <a:ext cx="1479116" cy="515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55,3</a:t>
            </a:r>
          </a:p>
          <a:p>
            <a:pPr algn="ctr"/>
            <a:r>
              <a:rPr lang="nb-NO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milliarder</a:t>
            </a:r>
          </a:p>
        </p:txBody>
      </p:sp>
      <p:sp>
        <p:nvSpPr>
          <p:cNvPr id="77" name="Rektangel 76">
            <a:extLst>
              <a:ext uri="{FF2B5EF4-FFF2-40B4-BE49-F238E27FC236}">
                <a16:creationId xmlns:a16="http://schemas.microsoft.com/office/drawing/2014/main" id="{1872E5D8-3A6E-EAAF-B488-76EC28204E6C}"/>
              </a:ext>
            </a:extLst>
          </p:cNvPr>
          <p:cNvSpPr/>
          <p:nvPr/>
        </p:nvSpPr>
        <p:spPr>
          <a:xfrm>
            <a:off x="7337344" y="5409270"/>
            <a:ext cx="1585795" cy="515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4,2</a:t>
            </a:r>
          </a:p>
          <a:p>
            <a:pPr algn="ctr"/>
            <a:r>
              <a:rPr lang="nb-NO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millioner motor-kjøretøy</a:t>
            </a: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CB60BAA6-34AC-349F-23C8-F540D0FBFABC}"/>
              </a:ext>
            </a:extLst>
          </p:cNvPr>
          <p:cNvSpPr/>
          <p:nvPr/>
        </p:nvSpPr>
        <p:spPr>
          <a:xfrm>
            <a:off x="9209252" y="5407807"/>
            <a:ext cx="1585795" cy="515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3,7</a:t>
            </a:r>
          </a:p>
          <a:p>
            <a:pPr algn="ctr"/>
            <a:r>
              <a:rPr lang="nb-NO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millioner har førerkort</a:t>
            </a:r>
          </a:p>
        </p:txBody>
      </p:sp>
      <p:sp>
        <p:nvSpPr>
          <p:cNvPr id="79" name="Plassholder for tekst 3">
            <a:extLst>
              <a:ext uri="{FF2B5EF4-FFF2-40B4-BE49-F238E27FC236}">
                <a16:creationId xmlns:a16="http://schemas.microsoft.com/office/drawing/2014/main" id="{161B3F5E-33DC-DAD4-7EEA-DC64F2F28865}"/>
              </a:ext>
            </a:extLst>
          </p:cNvPr>
          <p:cNvSpPr txBox="1">
            <a:spLocks/>
          </p:cNvSpPr>
          <p:nvPr/>
        </p:nvSpPr>
        <p:spPr>
          <a:xfrm>
            <a:off x="7558129" y="6398505"/>
            <a:ext cx="4388746" cy="222603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5000"/>
              <a:buFontTx/>
              <a:buBlip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Tx/>
              <a:buBlip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Tx/>
              <a:buBlip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Tx/>
              <a:buBlip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Tx/>
              <a:buBlip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b-NO">
                <a:solidFill>
                  <a:schemeClr val="bg1"/>
                </a:solidFill>
              </a:rPr>
              <a:t>Illustrasjon: Visuell kommunikasjon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EC88884-C258-1B4D-0229-29AF39A754D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476213" y="527054"/>
            <a:ext cx="10534687" cy="4691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035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nb-NO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Noen nøkkeltall for Statens vegvesen</a:t>
            </a:r>
          </a:p>
        </p:txBody>
      </p:sp>
    </p:spTree>
    <p:extLst>
      <p:ext uri="{BB962C8B-B14F-4D97-AF65-F5344CB8AC3E}">
        <p14:creationId xmlns:p14="http://schemas.microsoft.com/office/powerpoint/2010/main" val="2105457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0E0427-6A5E-8DB0-824E-DCAD1F6A40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Grep for å lykkes med forutsigbar framkommelighet</a:t>
            </a:r>
          </a:p>
        </p:txBody>
      </p:sp>
    </p:spTree>
    <p:extLst>
      <p:ext uri="{BB962C8B-B14F-4D97-AF65-F5344CB8AC3E}">
        <p14:creationId xmlns:p14="http://schemas.microsoft.com/office/powerpoint/2010/main" val="2497725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9D9C56E-F625-7906-B530-F7ECFC177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" r="2" b="29184"/>
          <a:stretch/>
        </p:blipFill>
        <p:spPr bwMode="auto">
          <a:xfrm>
            <a:off x="479377" y="1196751"/>
            <a:ext cx="11204205" cy="518187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F592533-8AD7-C78F-6B30-B5112F2DB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550800"/>
            <a:ext cx="10511890" cy="469132"/>
          </a:xfrm>
        </p:spPr>
        <p:txBody>
          <a:bodyPr anchor="t">
            <a:normAutofit/>
          </a:bodyPr>
          <a:lstStyle/>
          <a:p>
            <a:r>
              <a:rPr lang="nb-NO" sz="2600"/>
              <a:t>Produktorientering</a:t>
            </a:r>
          </a:p>
        </p:txBody>
      </p:sp>
    </p:spTree>
    <p:extLst>
      <p:ext uri="{BB962C8B-B14F-4D97-AF65-F5344CB8AC3E}">
        <p14:creationId xmlns:p14="http://schemas.microsoft.com/office/powerpoint/2010/main" val="1178195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F0881EAD-EC96-80E4-3C1D-37AD3B6D5E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5017" r="25017"/>
          <a:stretch/>
        </p:blipFill>
        <p:spPr>
          <a:xfrm>
            <a:off x="7045936" y="473"/>
            <a:ext cx="5146064" cy="6857054"/>
          </a:xfrm>
          <a:prstGeom prst="rect">
            <a:avLst/>
          </a:prstGeom>
          <a:noFill/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A1A093D-A77B-F817-0A17-39300A6A3F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9174" y="2708275"/>
            <a:ext cx="4068764" cy="3060700"/>
          </a:xfrm>
        </p:spPr>
        <p:txBody>
          <a:bodyPr>
            <a:normAutofit/>
          </a:bodyPr>
          <a:lstStyle/>
          <a:p>
            <a:r>
              <a:rPr lang="nb-NO" dirty="0"/>
              <a:t>Gjennomsnitt ansiennitet 11,5 år</a:t>
            </a:r>
          </a:p>
          <a:p>
            <a:r>
              <a:rPr lang="nb-NO" dirty="0"/>
              <a:t>Gjennomsnittsalder 49,5 år</a:t>
            </a:r>
          </a:p>
          <a:p>
            <a:r>
              <a:rPr lang="nb-NO" dirty="0"/>
              <a:t>Lokasjoner 163</a:t>
            </a:r>
          </a:p>
          <a:p>
            <a:r>
              <a:rPr lang="nb-NO" dirty="0"/>
              <a:t>Ansatte 4978</a:t>
            </a:r>
          </a:p>
          <a:p>
            <a:r>
              <a:rPr lang="nb-NO" dirty="0"/>
              <a:t>Alene fra sin enhet på lokasjonen 718</a:t>
            </a:r>
          </a:p>
          <a:p>
            <a:r>
              <a:rPr lang="nb-NO" dirty="0"/>
              <a:t>Ledere 379</a:t>
            </a:r>
          </a:p>
          <a:p>
            <a:r>
              <a:rPr lang="nb-NO" dirty="0"/>
              <a:t>Har fjernleder 56,7%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78EE203-B4CA-9280-D749-D7A542D12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1015999"/>
            <a:ext cx="4068763" cy="1260475"/>
          </a:xfrm>
        </p:spPr>
        <p:txBody>
          <a:bodyPr anchor="t">
            <a:normAutofit/>
          </a:bodyPr>
          <a:lstStyle/>
          <a:p>
            <a:r>
              <a:rPr lang="nb-NO" dirty="0"/>
              <a:t>Statens vegvesen i dag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A732A1-9820-4D56-78F7-091DC6009198}"/>
              </a:ext>
            </a:extLst>
          </p:cNvPr>
          <p:cNvSpPr>
            <a:spLocks noGrp="1"/>
          </p:cNvSpPr>
          <p:nvPr>
            <p:ph type="body" idx="55"/>
          </p:nvPr>
        </p:nvSpPr>
        <p:spPr>
          <a:xfrm>
            <a:off x="7558129" y="6398505"/>
            <a:ext cx="4388746" cy="222603"/>
          </a:xfrm>
        </p:spPr>
        <p:txBody>
          <a:bodyPr>
            <a:normAutofit fontScale="92500"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92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dtrekkverk">
            <a:extLst>
              <a:ext uri="{FF2B5EF4-FFF2-40B4-BE49-F238E27FC236}">
                <a16:creationId xmlns:a16="http://schemas.microsoft.com/office/drawing/2014/main" id="{863020B7-4D90-CA75-B59F-A155804A9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9" r="1" b="24740"/>
          <a:stretch/>
        </p:blipFill>
        <p:spPr bwMode="auto">
          <a:xfrm>
            <a:off x="479377" y="1196751"/>
            <a:ext cx="11204205" cy="518187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2E55B14-C225-5EC3-8EDF-9560DA8A7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7" y="550800"/>
            <a:ext cx="10511890" cy="469132"/>
          </a:xfrm>
        </p:spPr>
        <p:txBody>
          <a:bodyPr anchor="t">
            <a:normAutofit/>
          </a:bodyPr>
          <a:lstStyle/>
          <a:p>
            <a:r>
              <a:rPr lang="nb-NO" sz="2600"/>
              <a:t>Datadomener</a:t>
            </a:r>
          </a:p>
        </p:txBody>
      </p:sp>
    </p:spTree>
    <p:extLst>
      <p:ext uri="{BB962C8B-B14F-4D97-AF65-F5344CB8AC3E}">
        <p14:creationId xmlns:p14="http://schemas.microsoft.com/office/powerpoint/2010/main" val="916675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D487922-5203-9026-AF4E-1252EB4AC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6" y="1016001"/>
            <a:ext cx="10153650" cy="810154"/>
          </a:xfrm>
        </p:spPr>
        <p:txBody>
          <a:bodyPr/>
          <a:lstStyle/>
          <a:p>
            <a:r>
              <a:rPr lang="en-US"/>
              <a:t>HR prosessen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CC75180-88CF-6B39-C8B2-5FEF0B299308}"/>
              </a:ext>
            </a:extLst>
          </p:cNvPr>
          <p:cNvSpPr>
            <a:spLocks noGrp="1"/>
          </p:cNvSpPr>
          <p:nvPr>
            <p:ph type="body" idx="55"/>
          </p:nvPr>
        </p:nvSpPr>
        <p:spPr>
          <a:xfrm>
            <a:off x="7558129" y="6398505"/>
            <a:ext cx="4388746" cy="222603"/>
          </a:xfrm>
        </p:spPr>
        <p:txBody>
          <a:bodyPr>
            <a:normAutofit fontScale="92500" lnSpcReduction="10000"/>
          </a:bodyPr>
          <a:lstStyle/>
          <a:p>
            <a:endParaRPr lang="en-US"/>
          </a:p>
        </p:txBody>
      </p:sp>
      <p:graphicFrame>
        <p:nvGraphicFramePr>
          <p:cNvPr id="5" name="TekstSylinder 2">
            <a:extLst>
              <a:ext uri="{FF2B5EF4-FFF2-40B4-BE49-F238E27FC236}">
                <a16:creationId xmlns:a16="http://schemas.microsoft.com/office/drawing/2014/main" id="{BB1C98B8-566C-2DEE-42E6-FBE850CCFB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6470904"/>
              </p:ext>
            </p:extLst>
          </p:nvPr>
        </p:nvGraphicFramePr>
        <p:xfrm>
          <a:off x="1019175" y="2276475"/>
          <a:ext cx="10153650" cy="3421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3633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7F9FA89D-F7A1-176F-B56C-F469D54F32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45936" y="0"/>
            <a:ext cx="5146064" cy="6858000"/>
          </a:xfrm>
        </p:spPr>
        <p:txBody>
          <a:bodyPr/>
          <a:lstStyle/>
          <a:p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A3899C0-FE41-ABBE-66B4-F3E5BAFE32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9173" y="2708274"/>
            <a:ext cx="4896717" cy="334616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2000" dirty="0"/>
          </a:p>
          <a:p>
            <a:pPr marL="457200" lvl="1" indent="0">
              <a:buNone/>
            </a:pPr>
            <a:r>
              <a:rPr lang="nb-NO" sz="2000" dirty="0"/>
              <a:t>Statens vegvesen ønsker å kunne gi eksisterende og kommende pensjonister fra Statens vegvesen en mulighet til å holde seg oppdaterte innen relevante temaer og holde kontakten med Statens vegvesen og tidligere kollegaer etter man er blitt pensjonist.</a:t>
            </a:r>
          </a:p>
          <a:p>
            <a:pPr lvl="1"/>
            <a:endParaRPr lang="nb-NO" sz="2000" dirty="0"/>
          </a:p>
          <a:p>
            <a:endParaRPr lang="nb-NO" sz="2000" dirty="0"/>
          </a:p>
          <a:p>
            <a:pPr marL="457200" lvl="1" indent="0">
              <a:buNone/>
            </a:pPr>
            <a:endParaRPr lang="nb-NO" sz="2000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4BDC3847-6292-09DD-DF5A-21B7DB1EC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1015999"/>
            <a:ext cx="4068763" cy="1260475"/>
          </a:xfrm>
        </p:spPr>
        <p:txBody>
          <a:bodyPr anchor="t">
            <a:normAutofit/>
          </a:bodyPr>
          <a:lstStyle/>
          <a:p>
            <a:r>
              <a:rPr lang="nb-NO" sz="2200"/>
              <a:t>Avtale mellom Statens vegvesen og Statens vegvesens pensjonistforbund (SVP)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ECB13A1-1E00-92CF-108D-CDD4675912FA}"/>
              </a:ext>
            </a:extLst>
          </p:cNvPr>
          <p:cNvSpPr>
            <a:spLocks noGrp="1"/>
          </p:cNvSpPr>
          <p:nvPr>
            <p:ph type="body" idx="55"/>
          </p:nvPr>
        </p:nvSpPr>
        <p:spPr>
          <a:xfrm>
            <a:off x="7558129" y="6398505"/>
            <a:ext cx="4388746" cy="222603"/>
          </a:xfrm>
        </p:spPr>
        <p:txBody>
          <a:bodyPr>
            <a:normAutofit fontScale="92500"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56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FE2D3596-6139-0EF5-474C-9CA6979235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8E066A45-9A33-588A-6B27-7609D9FE70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3600" dirty="0"/>
              <a:t>Hva er toppfokus om dagen?</a:t>
            </a:r>
            <a:endParaRPr lang="nb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F06D135B-CBF7-D262-7D91-2289F6A3FA05}"/>
              </a:ext>
            </a:extLst>
          </p:cNvPr>
          <p:cNvSpPr>
            <a:spLocks noGrp="1"/>
          </p:cNvSpPr>
          <p:nvPr>
            <p:ph type="body" idx="55"/>
          </p:nvPr>
        </p:nvSpPr>
        <p:spPr/>
        <p:txBody>
          <a:bodyPr>
            <a:normAutofit fontScale="92500" lnSpcReduction="10000"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4307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613B1F1-BBA5-BCD7-0130-BE9D19917F71}"/>
              </a:ext>
            </a:extLst>
          </p:cNvPr>
          <p:cNvSpPr/>
          <p:nvPr/>
        </p:nvSpPr>
        <p:spPr>
          <a:xfrm flipV="1">
            <a:off x="0" y="-10571"/>
            <a:ext cx="12192000" cy="1406230"/>
          </a:xfrm>
          <a:prstGeom prst="rect">
            <a:avLst/>
          </a:prstGeom>
          <a:solidFill>
            <a:srgbClr val="E6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tel 2">
            <a:extLst>
              <a:ext uri="{FF2B5EF4-FFF2-40B4-BE49-F238E27FC236}">
                <a16:creationId xmlns:a16="http://schemas.microsoft.com/office/drawing/2014/main" id="{A7D19DC4-095E-C65C-60C1-789C287649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476213" y="527054"/>
            <a:ext cx="10534687" cy="4691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035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nb-NO" sz="2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Mål i Nasjonal transportplan 2025-2036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E0B6346-E747-2169-94BD-E9A1BFB1B036}"/>
              </a:ext>
            </a:extLst>
          </p:cNvPr>
          <p:cNvSpPr>
            <a:spLocks noGrp="1"/>
          </p:cNvSpPr>
          <p:nvPr>
            <p:ph type="body" idx="55"/>
          </p:nvPr>
        </p:nvSpPr>
        <p:spPr/>
        <p:txBody>
          <a:bodyPr>
            <a:normAutofit fontScale="92500" lnSpcReduction="10000"/>
          </a:bodyPr>
          <a:lstStyle/>
          <a:p>
            <a:endParaRPr lang="nb-NO"/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08897CBD-9ED2-2B7E-6543-2BD1BEBC5BA1}"/>
              </a:ext>
            </a:extLst>
          </p:cNvPr>
          <p:cNvSpPr txBox="1"/>
          <p:nvPr/>
        </p:nvSpPr>
        <p:spPr>
          <a:xfrm>
            <a:off x="732995" y="5302710"/>
            <a:ext cx="1932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b="1">
                <a:latin typeface="Arial" panose="020B0604020202020204" pitchFamily="34" charset="0"/>
                <a:cs typeface="Arial" panose="020B0604020202020204" pitchFamily="34" charset="0"/>
              </a:rPr>
              <a:t>Enklere reisehverdag og økt konkurranse-evne for næringslivet</a:t>
            </a:r>
          </a:p>
        </p:txBody>
      </p:sp>
      <p:pic>
        <p:nvPicPr>
          <p:cNvPr id="25" name="Bilde 24">
            <a:extLst>
              <a:ext uri="{FF2B5EF4-FFF2-40B4-BE49-F238E27FC236}">
                <a16:creationId xmlns:a16="http://schemas.microsoft.com/office/drawing/2014/main" id="{A679E354-2F6F-180B-914B-AF2F139A6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15" y="3635806"/>
            <a:ext cx="1725084" cy="1725084"/>
          </a:xfrm>
          <a:prstGeom prst="rect">
            <a:avLst/>
          </a:prstGeom>
        </p:spPr>
      </p:pic>
      <p:grpSp>
        <p:nvGrpSpPr>
          <p:cNvPr id="26" name="Gruppe 25">
            <a:extLst>
              <a:ext uri="{FF2B5EF4-FFF2-40B4-BE49-F238E27FC236}">
                <a16:creationId xmlns:a16="http://schemas.microsoft.com/office/drawing/2014/main" id="{73CFD1C2-E365-6C39-A044-615C98695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88095" y="3025590"/>
            <a:ext cx="8768475" cy="789655"/>
            <a:chOff x="1688095" y="2462710"/>
            <a:chExt cx="8768475" cy="898443"/>
          </a:xfrm>
        </p:grpSpPr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2AF52A7-4E49-6ECD-2EB2-DA6404AB56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8095" y="2834871"/>
              <a:ext cx="0" cy="52628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FC4947E6-70C9-1262-E379-E77AB0655F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6463" y="2834871"/>
              <a:ext cx="0" cy="52628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516FAE3-4F1A-889A-347E-AE35A662E38F}"/>
                </a:ext>
              </a:extLst>
            </p:cNvPr>
            <p:cNvCxnSpPr>
              <a:cxnSpLocks/>
            </p:cNvCxnSpPr>
            <p:nvPr/>
          </p:nvCxnSpPr>
          <p:spPr>
            <a:xfrm>
              <a:off x="1688095" y="2834871"/>
              <a:ext cx="8768475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pilkobling 29">
              <a:extLst>
                <a:ext uri="{FF2B5EF4-FFF2-40B4-BE49-F238E27FC236}">
                  <a16:creationId xmlns:a16="http://schemas.microsoft.com/office/drawing/2014/main" id="{3A5FCB89-EEEC-C2DA-8EF4-828886B7C6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82599" y="2462710"/>
              <a:ext cx="0" cy="372159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DD23920-CC01-BD94-B9FF-E88A029A8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82599" y="2834871"/>
              <a:ext cx="0" cy="52628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9C00EA3E-9183-A344-FE95-7CEC68C802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4319" y="2834870"/>
              <a:ext cx="0" cy="52628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ett linje 32">
              <a:extLst>
                <a:ext uri="{FF2B5EF4-FFF2-40B4-BE49-F238E27FC236}">
                  <a16:creationId xmlns:a16="http://schemas.microsoft.com/office/drawing/2014/main" id="{09B96405-68E2-B71D-32C9-0192892672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56570" y="2830694"/>
              <a:ext cx="0" cy="526282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kstSylinder 33">
            <a:extLst>
              <a:ext uri="{FF2B5EF4-FFF2-40B4-BE49-F238E27FC236}">
                <a16:creationId xmlns:a16="http://schemas.microsoft.com/office/drawing/2014/main" id="{1A9DC91B-1A49-3988-AF8A-F64347ADFF6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3511448" y="2085624"/>
            <a:ext cx="5121768" cy="1015420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wrap="square" tIns="180000" bIns="216000" rtlCol="0" anchor="ctr">
            <a:spAutoFit/>
          </a:bodyPr>
          <a:lstStyle/>
          <a:p>
            <a:pPr algn="ctr"/>
            <a:r>
              <a:rPr lang="nb-NO" sz="200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effektivt, miljøvennlig </a:t>
            </a:r>
          </a:p>
          <a:p>
            <a:pPr algn="ctr"/>
            <a:r>
              <a:rPr lang="nb-NO" sz="2000">
                <a:solidFill>
                  <a:schemeClr val="accent6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trygt transportsystem i 2050</a:t>
            </a:r>
          </a:p>
        </p:txBody>
      </p: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1D1D46AD-66E8-B938-69FC-E3CFEB419C4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811156" y="5302710"/>
            <a:ext cx="1279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b="1">
                <a:latin typeface="Arial" panose="020B0604020202020204" pitchFamily="34" charset="0"/>
                <a:cs typeface="Arial" panose="020B0604020202020204" pitchFamily="34" charset="0"/>
              </a:rPr>
              <a:t>Mer for pengene</a:t>
            </a:r>
          </a:p>
        </p:txBody>
      </p:sp>
      <p:pic>
        <p:nvPicPr>
          <p:cNvPr id="36" name="Bilde 35">
            <a:extLst>
              <a:ext uri="{FF2B5EF4-FFF2-40B4-BE49-F238E27FC236}">
                <a16:creationId xmlns:a16="http://schemas.microsoft.com/office/drawing/2014/main" id="{D86D45C8-4493-6D0E-DC4F-5965F1DA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8559" y="3635806"/>
            <a:ext cx="1725084" cy="1725084"/>
          </a:xfrm>
          <a:prstGeom prst="rect">
            <a:avLst/>
          </a:prstGeom>
        </p:spPr>
      </p:pic>
      <p:sp>
        <p:nvSpPr>
          <p:cNvPr id="37" name="TekstSylinder 36">
            <a:extLst>
              <a:ext uri="{FF2B5EF4-FFF2-40B4-BE49-F238E27FC236}">
                <a16:creationId xmlns:a16="http://schemas.microsoft.com/office/drawing/2014/main" id="{211D6A2B-4CD7-1358-E4FD-DB6429DE6D88}"/>
              </a:ext>
            </a:extLst>
          </p:cNvPr>
          <p:cNvSpPr txBox="1"/>
          <p:nvPr/>
        </p:nvSpPr>
        <p:spPr>
          <a:xfrm>
            <a:off x="3089746" y="5302710"/>
            <a:ext cx="1676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b="1">
                <a:latin typeface="Arial" panose="020B0604020202020204" pitchFamily="34" charset="0"/>
                <a:cs typeface="Arial" panose="020B0604020202020204" pitchFamily="34" charset="0"/>
              </a:rPr>
              <a:t>Bidra til oppfylling av Norges klima- og miljømål</a:t>
            </a:r>
          </a:p>
        </p:txBody>
      </p:sp>
      <p:pic>
        <p:nvPicPr>
          <p:cNvPr id="38" name="Bilde 37">
            <a:extLst>
              <a:ext uri="{FF2B5EF4-FFF2-40B4-BE49-F238E27FC236}">
                <a16:creationId xmlns:a16="http://schemas.microsoft.com/office/drawing/2014/main" id="{34F51F98-A133-5F4D-96B0-DE508695A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8674" y="3635806"/>
            <a:ext cx="1725084" cy="1725084"/>
          </a:xfrm>
          <a:prstGeom prst="rect">
            <a:avLst/>
          </a:prstGeom>
        </p:spPr>
      </p:pic>
      <p:sp>
        <p:nvSpPr>
          <p:cNvPr id="39" name="TekstSylinder 38">
            <a:extLst>
              <a:ext uri="{FF2B5EF4-FFF2-40B4-BE49-F238E27FC236}">
                <a16:creationId xmlns:a16="http://schemas.microsoft.com/office/drawing/2014/main" id="{03FEE0AC-71A1-5814-0374-A9C002EE2FF8}"/>
              </a:ext>
            </a:extLst>
          </p:cNvPr>
          <p:cNvSpPr txBox="1"/>
          <p:nvPr/>
        </p:nvSpPr>
        <p:spPr>
          <a:xfrm>
            <a:off x="5261998" y="5302710"/>
            <a:ext cx="165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b="1">
                <a:latin typeface="Arial" panose="020B0604020202020204" pitchFamily="34" charset="0"/>
                <a:cs typeface="Arial" panose="020B0604020202020204" pitchFamily="34" charset="0"/>
              </a:rPr>
              <a:t>Nullvisjon for drepte og hardt skadde</a:t>
            </a:r>
          </a:p>
        </p:txBody>
      </p:sp>
      <p:pic>
        <p:nvPicPr>
          <p:cNvPr id="40" name="Bilde 39">
            <a:extLst>
              <a:ext uri="{FF2B5EF4-FFF2-40B4-BE49-F238E27FC236}">
                <a16:creationId xmlns:a16="http://schemas.microsoft.com/office/drawing/2014/main" id="{28399311-027D-5B2B-C664-6F8547935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7925" y="3636436"/>
            <a:ext cx="1725084" cy="1723826"/>
          </a:xfrm>
          <a:prstGeom prst="rect">
            <a:avLst/>
          </a:prstGeom>
        </p:spPr>
      </p:pic>
      <p:sp>
        <p:nvSpPr>
          <p:cNvPr id="41" name="TekstSylinder 40">
            <a:extLst>
              <a:ext uri="{FF2B5EF4-FFF2-40B4-BE49-F238E27FC236}">
                <a16:creationId xmlns:a16="http://schemas.microsoft.com/office/drawing/2014/main" id="{71FE7A73-8A83-6A23-C547-156CD8E45D78}"/>
              </a:ext>
            </a:extLst>
          </p:cNvPr>
          <p:cNvSpPr txBox="1"/>
          <p:nvPr/>
        </p:nvSpPr>
        <p:spPr>
          <a:xfrm>
            <a:off x="7466663" y="5302710"/>
            <a:ext cx="1448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b="1">
                <a:latin typeface="Arial" panose="020B0604020202020204" pitchFamily="34" charset="0"/>
                <a:cs typeface="Arial" panose="020B0604020202020204" pitchFamily="34" charset="0"/>
              </a:rPr>
              <a:t>Effektiv bruk av ny teknologi</a:t>
            </a:r>
          </a:p>
        </p:txBody>
      </p:sp>
      <p:pic>
        <p:nvPicPr>
          <p:cNvPr id="42" name="Bilde 41">
            <a:extLst>
              <a:ext uri="{FF2B5EF4-FFF2-40B4-BE49-F238E27FC236}">
                <a16:creationId xmlns:a16="http://schemas.microsoft.com/office/drawing/2014/main" id="{010600D6-9128-8370-7891-48AB0ADD6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952" y="3635806"/>
            <a:ext cx="1725084" cy="172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03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7C6846A-E56B-8C37-A62D-61E64FFFA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392" r="-1" b="126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2439CBCA-87C1-0B7D-6D76-99E98BD65B38}"/>
              </a:ext>
            </a:extLst>
          </p:cNvPr>
          <p:cNvSpPr txBox="1"/>
          <p:nvPr/>
        </p:nvSpPr>
        <p:spPr>
          <a:xfrm>
            <a:off x="4677239" y="403426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3000" b="1" dirty="0">
                <a:solidFill>
                  <a:schemeClr val="bg1"/>
                </a:solidFill>
              </a:rPr>
              <a:t>Vi bidrar til å få folk og varer </a:t>
            </a:r>
            <a:br>
              <a:rPr lang="nb-NO" sz="3000" b="1" dirty="0">
                <a:solidFill>
                  <a:schemeClr val="bg1"/>
                </a:solidFill>
              </a:rPr>
            </a:br>
            <a:r>
              <a:rPr lang="nb-NO" sz="3000" b="1" dirty="0">
                <a:solidFill>
                  <a:schemeClr val="bg1"/>
                </a:solidFill>
              </a:rPr>
              <a:t>sikkert fram – i by og land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3612B6C-643D-9CB7-893B-0E9F6EF23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092" y="487009"/>
            <a:ext cx="913032" cy="913032"/>
          </a:xfrm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BF06F240-20B0-6021-6F00-D1232A3AFE35}"/>
              </a:ext>
            </a:extLst>
          </p:cNvPr>
          <p:cNvSpPr txBox="1">
            <a:spLocks/>
          </p:cNvSpPr>
          <p:nvPr/>
        </p:nvSpPr>
        <p:spPr>
          <a:xfrm>
            <a:off x="7558129" y="6398505"/>
            <a:ext cx="4388746" cy="222603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b-NO">
                <a:solidFill>
                  <a:schemeClr val="bg1"/>
                </a:solidFill>
              </a:rPr>
              <a:t>Foto: Tomas Rolland</a:t>
            </a:r>
          </a:p>
        </p:txBody>
      </p:sp>
    </p:spTree>
    <p:extLst>
      <p:ext uri="{BB962C8B-B14F-4D97-AF65-F5344CB8AC3E}">
        <p14:creationId xmlns:p14="http://schemas.microsoft.com/office/powerpoint/2010/main" val="636107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69E1A-7104-4929-BBCF-02EA453B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88" y="260772"/>
            <a:ext cx="10933350" cy="332399"/>
          </a:xfrm>
        </p:spPr>
        <p:txBody>
          <a:bodyPr>
            <a:normAutofit fontScale="90000"/>
          </a:bodyPr>
          <a:lstStyle/>
          <a:p>
            <a:r>
              <a:rPr lang="nb-NO" sz="2800"/>
              <a:t>Effekter i veitransportsystemet siste 20 år</a:t>
            </a:r>
            <a:endParaRPr lang="nb-NO" sz="2800">
              <a:highlight>
                <a:srgbClr val="FFFF00"/>
              </a:highlight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3355AEE-B214-422C-9338-0AB463B6C44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8" b="15255"/>
          <a:stretch/>
        </p:blipFill>
        <p:spPr>
          <a:xfrm>
            <a:off x="0" y="839788"/>
            <a:ext cx="12217400" cy="6022975"/>
          </a:xfr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77AF66A9-F8AC-4C6A-B996-2F1719AAA4B3}"/>
              </a:ext>
            </a:extLst>
          </p:cNvPr>
          <p:cNvSpPr txBox="1"/>
          <p:nvPr/>
        </p:nvSpPr>
        <p:spPr>
          <a:xfrm>
            <a:off x="1038985" y="1373132"/>
            <a:ext cx="2464453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10 600 km</a:t>
            </a: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riksveinett</a:t>
            </a:r>
          </a:p>
        </p:txBody>
      </p:sp>
      <p:pic>
        <p:nvPicPr>
          <p:cNvPr id="7" name="Grafikk 6" descr="Vei med heldekkende fyll">
            <a:extLst>
              <a:ext uri="{FF2B5EF4-FFF2-40B4-BE49-F238E27FC236}">
                <a16:creationId xmlns:a16="http://schemas.microsoft.com/office/drawing/2014/main" id="{59EE6F65-572E-44E9-83E5-351576055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604" y="1437092"/>
            <a:ext cx="579965" cy="579965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176051F-6F40-4DA7-AE8D-B8436074C02F}"/>
              </a:ext>
            </a:extLst>
          </p:cNvPr>
          <p:cNvSpPr txBox="1"/>
          <p:nvPr/>
        </p:nvSpPr>
        <p:spPr>
          <a:xfrm>
            <a:off x="4302180" y="3770128"/>
            <a:ext cx="3419291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65 %</a:t>
            </a: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fler kjøretøy på riksveiferjene med </a:t>
            </a: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475 000 </a:t>
            </a: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avganger ila. 2021 på riksveiferjesambandene </a:t>
            </a:r>
          </a:p>
        </p:txBody>
      </p:sp>
      <p:pic>
        <p:nvPicPr>
          <p:cNvPr id="11" name="Grafikk 10" descr="Cruiseskip med heldekkende fyll">
            <a:extLst>
              <a:ext uri="{FF2B5EF4-FFF2-40B4-BE49-F238E27FC236}">
                <a16:creationId xmlns:a16="http://schemas.microsoft.com/office/drawing/2014/main" id="{E5DFDA7E-01B1-48EA-A1EA-90EEA3466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17863" y="4046389"/>
            <a:ext cx="687781" cy="687781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5F98D8A7-C730-4CD2-B797-16B93D754DB8}"/>
              </a:ext>
            </a:extLst>
          </p:cNvPr>
          <p:cNvSpPr txBox="1"/>
          <p:nvPr/>
        </p:nvSpPr>
        <p:spPr>
          <a:xfrm>
            <a:off x="1044153" y="2708536"/>
            <a:ext cx="255454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 lag </a:t>
            </a: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6 000 </a:t>
            </a: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bruer</a:t>
            </a:r>
          </a:p>
        </p:txBody>
      </p:sp>
      <p:pic>
        <p:nvPicPr>
          <p:cNvPr id="13" name="Grafikk 12" descr="Motiv med bro med heldekkende fyll">
            <a:extLst>
              <a:ext uri="{FF2B5EF4-FFF2-40B4-BE49-F238E27FC236}">
                <a16:creationId xmlns:a16="http://schemas.microsoft.com/office/drawing/2014/main" id="{539400DC-362C-4165-8DCD-F32D0B041B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2851" y="2653236"/>
            <a:ext cx="624262" cy="624262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A0DFB472-C528-4671-B418-2EFD0002EE0F}"/>
              </a:ext>
            </a:extLst>
          </p:cNvPr>
          <p:cNvSpPr txBox="1"/>
          <p:nvPr/>
        </p:nvSpPr>
        <p:spPr>
          <a:xfrm>
            <a:off x="1019397" y="3770128"/>
            <a:ext cx="1886735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</a:t>
            </a: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600</a:t>
            </a: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tunneler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BED5171-A138-4158-87FB-4F1ECD0943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69" y="853074"/>
            <a:ext cx="4869950" cy="6087437"/>
          </a:xfrm>
          <a:prstGeom prst="rect">
            <a:avLst/>
          </a:prstGeom>
        </p:spPr>
      </p:pic>
      <p:pic>
        <p:nvPicPr>
          <p:cNvPr id="17" name="Grafikk 16" descr="Bil med heldekkende fyll">
            <a:extLst>
              <a:ext uri="{FF2B5EF4-FFF2-40B4-BE49-F238E27FC236}">
                <a16:creationId xmlns:a16="http://schemas.microsoft.com/office/drawing/2014/main" id="{9798FD28-3C89-4AE3-A03C-2C2DE78F71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57318" y="2055084"/>
            <a:ext cx="638738" cy="638738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707697A3-9EAC-4D91-B2D4-3E98178F8D8C}"/>
              </a:ext>
            </a:extLst>
          </p:cNvPr>
          <p:cNvSpPr txBox="1"/>
          <p:nvPr/>
        </p:nvSpPr>
        <p:spPr>
          <a:xfrm>
            <a:off x="4328972" y="2081177"/>
            <a:ext cx="2746382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23 %</a:t>
            </a: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mer personbiltrafikk</a:t>
            </a:r>
          </a:p>
        </p:txBody>
      </p:sp>
      <p:pic>
        <p:nvPicPr>
          <p:cNvPr id="19" name="Grafikk 18" descr="Lastebil med heldekkende fyll">
            <a:extLst>
              <a:ext uri="{FF2B5EF4-FFF2-40B4-BE49-F238E27FC236}">
                <a16:creationId xmlns:a16="http://schemas.microsoft.com/office/drawing/2014/main" id="{6EDB4FD0-CF6C-4F4C-813E-B6C7619394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42384" y="2904367"/>
            <a:ext cx="638738" cy="638738"/>
          </a:xfrm>
          <a:prstGeom prst="rect">
            <a:avLst/>
          </a:prstGeom>
        </p:spPr>
      </p:pic>
      <p:sp>
        <p:nvSpPr>
          <p:cNvPr id="20" name="TekstSylinder 19">
            <a:extLst>
              <a:ext uri="{FF2B5EF4-FFF2-40B4-BE49-F238E27FC236}">
                <a16:creationId xmlns:a16="http://schemas.microsoft.com/office/drawing/2014/main" id="{CBD5E282-BB7B-4F18-AEF5-71FEBD0DD447}"/>
              </a:ext>
            </a:extLst>
          </p:cNvPr>
          <p:cNvSpPr txBox="1"/>
          <p:nvPr/>
        </p:nvSpPr>
        <p:spPr>
          <a:xfrm>
            <a:off x="4292236" y="2949950"/>
            <a:ext cx="2672470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60 %</a:t>
            </a: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mer tungbiltrafikk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82D1C213-2ACA-48CD-BA6F-48A25C23DF78}"/>
              </a:ext>
            </a:extLst>
          </p:cNvPr>
          <p:cNvSpPr txBox="1"/>
          <p:nvPr/>
        </p:nvSpPr>
        <p:spPr>
          <a:xfrm>
            <a:off x="988580" y="4608320"/>
            <a:ext cx="2357630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55 %</a:t>
            </a: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nedgang 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drepte og hardt skadde</a:t>
            </a:r>
          </a:p>
        </p:txBody>
      </p:sp>
      <p:pic>
        <p:nvPicPr>
          <p:cNvPr id="23" name="Grafikk 22" descr="Sirene med heldekkende fyll">
            <a:extLst>
              <a:ext uri="{FF2B5EF4-FFF2-40B4-BE49-F238E27FC236}">
                <a16:creationId xmlns:a16="http://schemas.microsoft.com/office/drawing/2014/main" id="{57D9C97F-D03A-47E1-A3F6-E0EAF182A6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22987" y="4569023"/>
            <a:ext cx="711534" cy="711534"/>
          </a:xfrm>
          <a:prstGeom prst="rect">
            <a:avLst/>
          </a:prstGeom>
        </p:spPr>
      </p:pic>
      <p:sp>
        <p:nvSpPr>
          <p:cNvPr id="25" name="TekstSylinder 24">
            <a:extLst>
              <a:ext uri="{FF2B5EF4-FFF2-40B4-BE49-F238E27FC236}">
                <a16:creationId xmlns:a16="http://schemas.microsoft.com/office/drawing/2014/main" id="{319EC696-5F5E-4753-920B-39A63C2046C7}"/>
              </a:ext>
            </a:extLst>
          </p:cNvPr>
          <p:cNvSpPr txBox="1"/>
          <p:nvPr/>
        </p:nvSpPr>
        <p:spPr>
          <a:xfrm>
            <a:off x="961148" y="5653817"/>
            <a:ext cx="2728148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nb-NO"/>
            </a:defPPr>
            <a:lvl1pPr lvl="0"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 </a:t>
            </a: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nedgang 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klimagassutslipp siden 2015</a:t>
            </a:r>
            <a:endParaRPr kumimoji="0" lang="nn-NO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k 26" descr="Kraftverk med heldekkende fyll">
            <a:extLst>
              <a:ext uri="{FF2B5EF4-FFF2-40B4-BE49-F238E27FC236}">
                <a16:creationId xmlns:a16="http://schemas.microsoft.com/office/drawing/2014/main" id="{D51FE875-4690-4DF3-8319-48CFD3E389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9999" y="5605079"/>
            <a:ext cx="624263" cy="624263"/>
          </a:xfrm>
          <a:prstGeom prst="rect">
            <a:avLst/>
          </a:prstGeom>
        </p:spPr>
      </p:pic>
      <p:pic>
        <p:nvPicPr>
          <p:cNvPr id="4" name="Grafikk 3" descr="Bærbar datamaskin med heldekkende fyll">
            <a:extLst>
              <a:ext uri="{FF2B5EF4-FFF2-40B4-BE49-F238E27FC236}">
                <a16:creationId xmlns:a16="http://schemas.microsoft.com/office/drawing/2014/main" id="{0B5B11C2-1D9A-434D-B5EF-3264BF8244D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813639" y="4221088"/>
            <a:ext cx="711534" cy="711534"/>
          </a:xfrm>
          <a:prstGeom prst="rect">
            <a:avLst/>
          </a:prstGeom>
        </p:spPr>
      </p:pic>
      <p:sp>
        <p:nvSpPr>
          <p:cNvPr id="26" name="TekstSylinder 25">
            <a:extLst>
              <a:ext uri="{FF2B5EF4-FFF2-40B4-BE49-F238E27FC236}">
                <a16:creationId xmlns:a16="http://schemas.microsoft.com/office/drawing/2014/main" id="{9596AD21-1AC7-4DCD-914F-2BBCF5930E68}"/>
              </a:ext>
            </a:extLst>
          </p:cNvPr>
          <p:cNvSpPr txBox="1"/>
          <p:nvPr/>
        </p:nvSpPr>
        <p:spPr>
          <a:xfrm>
            <a:off x="9120336" y="4837503"/>
            <a:ext cx="256392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Teknisk utvikling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Nasjonal vegdatabank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Nye innovative løsninger for datafangst om tilstand på og langs vei</a:t>
            </a:r>
          </a:p>
        </p:txBody>
      </p:sp>
      <p:grpSp>
        <p:nvGrpSpPr>
          <p:cNvPr id="36" name="Gruppe 35">
            <a:extLst>
              <a:ext uri="{FF2B5EF4-FFF2-40B4-BE49-F238E27FC236}">
                <a16:creationId xmlns:a16="http://schemas.microsoft.com/office/drawing/2014/main" id="{82C98B69-7E14-480B-8B9A-E8455372456F}"/>
              </a:ext>
            </a:extLst>
          </p:cNvPr>
          <p:cNvGrpSpPr/>
          <p:nvPr/>
        </p:nvGrpSpPr>
        <p:grpSpPr>
          <a:xfrm>
            <a:off x="3607841" y="5226401"/>
            <a:ext cx="507823" cy="480826"/>
            <a:chOff x="-1432442" y="4829348"/>
            <a:chExt cx="507823" cy="480826"/>
          </a:xfrm>
        </p:grpSpPr>
        <p:sp>
          <p:nvSpPr>
            <p:cNvPr id="29" name="AutoShape 3">
              <a:extLst>
                <a:ext uri="{FF2B5EF4-FFF2-40B4-BE49-F238E27FC236}">
                  <a16:creationId xmlns:a16="http://schemas.microsoft.com/office/drawing/2014/main" id="{9D5311F9-7684-4C9F-B829-019E616D65D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-1432442" y="4829348"/>
              <a:ext cx="507823" cy="48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918E94AF-6E2B-4E95-A211-56F6296D4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20924" y="4839262"/>
              <a:ext cx="484788" cy="460006"/>
            </a:xfrm>
            <a:custGeom>
              <a:avLst/>
              <a:gdLst>
                <a:gd name="T0" fmla="*/ 0 w 1794"/>
                <a:gd name="T1" fmla="*/ 39 h 1794"/>
                <a:gd name="T2" fmla="*/ 0 w 1794"/>
                <a:gd name="T3" fmla="*/ 1755 h 1794"/>
                <a:gd name="T4" fmla="*/ 39 w 1794"/>
                <a:gd name="T5" fmla="*/ 1794 h 1794"/>
                <a:gd name="T6" fmla="*/ 1755 w 1794"/>
                <a:gd name="T7" fmla="*/ 1794 h 1794"/>
                <a:gd name="T8" fmla="*/ 1794 w 1794"/>
                <a:gd name="T9" fmla="*/ 1755 h 1794"/>
                <a:gd name="T10" fmla="*/ 1794 w 1794"/>
                <a:gd name="T11" fmla="*/ 39 h 1794"/>
                <a:gd name="T12" fmla="*/ 1755 w 1794"/>
                <a:gd name="T13" fmla="*/ 0 h 1794"/>
                <a:gd name="T14" fmla="*/ 39 w 1794"/>
                <a:gd name="T15" fmla="*/ 0 h 1794"/>
                <a:gd name="T16" fmla="*/ 0 w 1794"/>
                <a:gd name="T17" fmla="*/ 39 h 1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4" h="1794">
                  <a:moveTo>
                    <a:pt x="0" y="39"/>
                  </a:moveTo>
                  <a:cubicBezTo>
                    <a:pt x="0" y="1755"/>
                    <a:pt x="0" y="1755"/>
                    <a:pt x="0" y="1755"/>
                  </a:cubicBezTo>
                  <a:cubicBezTo>
                    <a:pt x="0" y="1777"/>
                    <a:pt x="18" y="1794"/>
                    <a:pt x="39" y="1794"/>
                  </a:cubicBezTo>
                  <a:cubicBezTo>
                    <a:pt x="1755" y="1794"/>
                    <a:pt x="1755" y="1794"/>
                    <a:pt x="1755" y="1794"/>
                  </a:cubicBezTo>
                  <a:cubicBezTo>
                    <a:pt x="1777" y="1794"/>
                    <a:pt x="1794" y="1777"/>
                    <a:pt x="1794" y="1755"/>
                  </a:cubicBezTo>
                  <a:cubicBezTo>
                    <a:pt x="1794" y="39"/>
                    <a:pt x="1794" y="39"/>
                    <a:pt x="1794" y="39"/>
                  </a:cubicBezTo>
                  <a:cubicBezTo>
                    <a:pt x="1794" y="17"/>
                    <a:pt x="1777" y="0"/>
                    <a:pt x="1755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18" y="0"/>
                    <a:pt x="0" y="17"/>
                    <a:pt x="0" y="39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62369B9B-CB60-443F-ACA1-54BCF2DE7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72759" y="4935427"/>
              <a:ext cx="114130" cy="256771"/>
            </a:xfrm>
            <a:custGeom>
              <a:avLst/>
              <a:gdLst>
                <a:gd name="T0" fmla="*/ 55 w 109"/>
                <a:gd name="T1" fmla="*/ 259 h 259"/>
                <a:gd name="T2" fmla="*/ 0 w 109"/>
                <a:gd name="T3" fmla="*/ 186 h 259"/>
                <a:gd name="T4" fmla="*/ 42 w 109"/>
                <a:gd name="T5" fmla="*/ 186 h 259"/>
                <a:gd name="T6" fmla="*/ 42 w 109"/>
                <a:gd name="T7" fmla="*/ 0 h 259"/>
                <a:gd name="T8" fmla="*/ 67 w 109"/>
                <a:gd name="T9" fmla="*/ 0 h 259"/>
                <a:gd name="T10" fmla="*/ 67 w 109"/>
                <a:gd name="T11" fmla="*/ 186 h 259"/>
                <a:gd name="T12" fmla="*/ 109 w 109"/>
                <a:gd name="T13" fmla="*/ 186 h 259"/>
                <a:gd name="T14" fmla="*/ 55 w 109"/>
                <a:gd name="T15" fmla="*/ 25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259">
                  <a:moveTo>
                    <a:pt x="55" y="259"/>
                  </a:moveTo>
                  <a:lnTo>
                    <a:pt x="0" y="186"/>
                  </a:lnTo>
                  <a:lnTo>
                    <a:pt x="42" y="186"/>
                  </a:lnTo>
                  <a:lnTo>
                    <a:pt x="42" y="0"/>
                  </a:lnTo>
                  <a:lnTo>
                    <a:pt x="67" y="0"/>
                  </a:lnTo>
                  <a:lnTo>
                    <a:pt x="67" y="186"/>
                  </a:lnTo>
                  <a:lnTo>
                    <a:pt x="109" y="186"/>
                  </a:lnTo>
                  <a:lnTo>
                    <a:pt x="55" y="2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E94A39B9-AF28-4027-A3DE-DB40A67A2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25125" y="4935427"/>
              <a:ext cx="114130" cy="256771"/>
            </a:xfrm>
            <a:custGeom>
              <a:avLst/>
              <a:gdLst>
                <a:gd name="T0" fmla="*/ 55 w 109"/>
                <a:gd name="T1" fmla="*/ 259 h 259"/>
                <a:gd name="T2" fmla="*/ 0 w 109"/>
                <a:gd name="T3" fmla="*/ 186 h 259"/>
                <a:gd name="T4" fmla="*/ 43 w 109"/>
                <a:gd name="T5" fmla="*/ 186 h 259"/>
                <a:gd name="T6" fmla="*/ 43 w 109"/>
                <a:gd name="T7" fmla="*/ 0 h 259"/>
                <a:gd name="T8" fmla="*/ 67 w 109"/>
                <a:gd name="T9" fmla="*/ 0 h 259"/>
                <a:gd name="T10" fmla="*/ 67 w 109"/>
                <a:gd name="T11" fmla="*/ 186 h 259"/>
                <a:gd name="T12" fmla="*/ 109 w 109"/>
                <a:gd name="T13" fmla="*/ 186 h 259"/>
                <a:gd name="T14" fmla="*/ 55 w 109"/>
                <a:gd name="T15" fmla="*/ 25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259">
                  <a:moveTo>
                    <a:pt x="55" y="259"/>
                  </a:moveTo>
                  <a:lnTo>
                    <a:pt x="0" y="186"/>
                  </a:lnTo>
                  <a:lnTo>
                    <a:pt x="43" y="186"/>
                  </a:lnTo>
                  <a:lnTo>
                    <a:pt x="43" y="0"/>
                  </a:lnTo>
                  <a:lnTo>
                    <a:pt x="67" y="0"/>
                  </a:lnTo>
                  <a:lnTo>
                    <a:pt x="67" y="186"/>
                  </a:lnTo>
                  <a:lnTo>
                    <a:pt x="109" y="186"/>
                  </a:lnTo>
                  <a:lnTo>
                    <a:pt x="55" y="2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97A35E61-50FC-4869-BE35-1437219EB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98430" y="4869995"/>
              <a:ext cx="114130" cy="399532"/>
            </a:xfrm>
            <a:custGeom>
              <a:avLst/>
              <a:gdLst>
                <a:gd name="T0" fmla="*/ 0 w 109"/>
                <a:gd name="T1" fmla="*/ 72 h 403"/>
                <a:gd name="T2" fmla="*/ 54 w 109"/>
                <a:gd name="T3" fmla="*/ 0 h 403"/>
                <a:gd name="T4" fmla="*/ 109 w 109"/>
                <a:gd name="T5" fmla="*/ 72 h 403"/>
                <a:gd name="T6" fmla="*/ 67 w 109"/>
                <a:gd name="T7" fmla="*/ 72 h 403"/>
                <a:gd name="T8" fmla="*/ 67 w 109"/>
                <a:gd name="T9" fmla="*/ 403 h 403"/>
                <a:gd name="T10" fmla="*/ 43 w 109"/>
                <a:gd name="T11" fmla="*/ 403 h 403"/>
                <a:gd name="T12" fmla="*/ 43 w 109"/>
                <a:gd name="T13" fmla="*/ 72 h 403"/>
                <a:gd name="T14" fmla="*/ 0 w 109"/>
                <a:gd name="T15" fmla="*/ 72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403">
                  <a:moveTo>
                    <a:pt x="0" y="72"/>
                  </a:moveTo>
                  <a:lnTo>
                    <a:pt x="54" y="0"/>
                  </a:lnTo>
                  <a:lnTo>
                    <a:pt x="109" y="72"/>
                  </a:lnTo>
                  <a:lnTo>
                    <a:pt x="67" y="72"/>
                  </a:lnTo>
                  <a:lnTo>
                    <a:pt x="67" y="403"/>
                  </a:lnTo>
                  <a:lnTo>
                    <a:pt x="43" y="403"/>
                  </a:lnTo>
                  <a:lnTo>
                    <a:pt x="43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TekstSylinder 34">
            <a:extLst>
              <a:ext uri="{FF2B5EF4-FFF2-40B4-BE49-F238E27FC236}">
                <a16:creationId xmlns:a16="http://schemas.microsoft.com/office/drawing/2014/main" id="{CE266C2E-3992-4A9C-8C33-9AB96930BCD8}"/>
              </a:ext>
            </a:extLst>
          </p:cNvPr>
          <p:cNvSpPr txBox="1"/>
          <p:nvPr/>
        </p:nvSpPr>
        <p:spPr>
          <a:xfrm>
            <a:off x="4331075" y="5226401"/>
            <a:ext cx="230465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67 %</a:t>
            </a: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mer møtefri vei</a:t>
            </a:r>
          </a:p>
        </p:txBody>
      </p:sp>
      <p:pic>
        <p:nvPicPr>
          <p:cNvPr id="37" name="Bilde 36">
            <a:extLst>
              <a:ext uri="{FF2B5EF4-FFF2-40B4-BE49-F238E27FC236}">
                <a16:creationId xmlns:a16="http://schemas.microsoft.com/office/drawing/2014/main" id="{1FAFBC7E-6BFF-43BD-98C8-77B4A5DEAAB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6999" y="3839091"/>
            <a:ext cx="555557" cy="414595"/>
          </a:xfrm>
          <a:prstGeom prst="rect">
            <a:avLst/>
          </a:prstGeom>
        </p:spPr>
      </p:pic>
      <p:sp>
        <p:nvSpPr>
          <p:cNvPr id="39" name="TekstSylinder 38">
            <a:extLst>
              <a:ext uri="{FF2B5EF4-FFF2-40B4-BE49-F238E27FC236}">
                <a16:creationId xmlns:a16="http://schemas.microsoft.com/office/drawing/2014/main" id="{A958C95B-95F7-41CB-8981-B0D3EAFF3974}"/>
              </a:ext>
            </a:extLst>
          </p:cNvPr>
          <p:cNvSpPr txBox="1"/>
          <p:nvPr/>
        </p:nvSpPr>
        <p:spPr>
          <a:xfrm>
            <a:off x="4292236" y="1397707"/>
            <a:ext cx="4103765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26 % </a:t>
            </a: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 trafikk på veinettet siden 2000</a:t>
            </a:r>
          </a:p>
        </p:txBody>
      </p:sp>
      <p:pic>
        <p:nvPicPr>
          <p:cNvPr id="8" name="Grafikk 7" descr="Trafikklys med heldekkende fyll">
            <a:extLst>
              <a:ext uri="{FF2B5EF4-FFF2-40B4-BE49-F238E27FC236}">
                <a16:creationId xmlns:a16="http://schemas.microsoft.com/office/drawing/2014/main" id="{A32162B3-4258-437C-8A33-BBB37AB492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447069" y="1353651"/>
            <a:ext cx="571447" cy="57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62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69E1A-7104-4929-BBCF-02EA453B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488" y="260772"/>
            <a:ext cx="10933350" cy="332399"/>
          </a:xfrm>
        </p:spPr>
        <p:txBody>
          <a:bodyPr>
            <a:normAutofit fontScale="90000"/>
          </a:bodyPr>
          <a:lstStyle/>
          <a:p>
            <a:r>
              <a:rPr lang="nb-NO" sz="2800"/>
              <a:t>Trafikkutvikling i veitransportsystemet siste 20 år</a:t>
            </a:r>
            <a:endParaRPr lang="nb-NO" sz="2800">
              <a:highlight>
                <a:srgbClr val="FFFF00"/>
              </a:highlight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3355AEE-B214-422C-9338-0AB463B6C44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8" b="15255"/>
          <a:stretch/>
        </p:blipFill>
        <p:spPr>
          <a:xfrm>
            <a:off x="0" y="839788"/>
            <a:ext cx="12217400" cy="6022975"/>
          </a:xfr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176051F-6F40-4DA7-AE8D-B8436074C02F}"/>
              </a:ext>
            </a:extLst>
          </p:cNvPr>
          <p:cNvSpPr txBox="1"/>
          <p:nvPr/>
        </p:nvSpPr>
        <p:spPr>
          <a:xfrm>
            <a:off x="1236867" y="4516829"/>
            <a:ext cx="4475078" cy="1231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65 %</a:t>
            </a: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fler kjøretøy på riksveiferjene med </a:t>
            </a:r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475 000 </a:t>
            </a: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avganger ila. 2021 på riksveiferjesambandene </a:t>
            </a:r>
          </a:p>
        </p:txBody>
      </p:sp>
      <p:pic>
        <p:nvPicPr>
          <p:cNvPr id="11" name="Grafikk 10" descr="Cruiseskip med heldekkende fyll">
            <a:extLst>
              <a:ext uri="{FF2B5EF4-FFF2-40B4-BE49-F238E27FC236}">
                <a16:creationId xmlns:a16="http://schemas.microsoft.com/office/drawing/2014/main" id="{E5DFDA7E-01B1-48EA-A1EA-90EEA3466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510" y="4606674"/>
            <a:ext cx="773603" cy="773603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3BED5171-A138-4158-87FB-4F1ECD0943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69" y="853074"/>
            <a:ext cx="4869950" cy="6087437"/>
          </a:xfrm>
          <a:prstGeom prst="rect">
            <a:avLst/>
          </a:prstGeom>
        </p:spPr>
      </p:pic>
      <p:pic>
        <p:nvPicPr>
          <p:cNvPr id="17" name="Grafikk 16" descr="Bil med heldekkende fyll">
            <a:extLst>
              <a:ext uri="{FF2B5EF4-FFF2-40B4-BE49-F238E27FC236}">
                <a16:creationId xmlns:a16="http://schemas.microsoft.com/office/drawing/2014/main" id="{9798FD28-3C89-4AE3-A03C-2C2DE78F71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81058" y="2129290"/>
            <a:ext cx="638738" cy="638738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707697A3-9EAC-4D91-B2D4-3E98178F8D8C}"/>
              </a:ext>
            </a:extLst>
          </p:cNvPr>
          <p:cNvSpPr txBox="1"/>
          <p:nvPr/>
        </p:nvSpPr>
        <p:spPr>
          <a:xfrm>
            <a:off x="5159387" y="2173510"/>
            <a:ext cx="3027311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23 %</a:t>
            </a: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mer personbiltrafikk</a:t>
            </a:r>
          </a:p>
        </p:txBody>
      </p:sp>
      <p:pic>
        <p:nvPicPr>
          <p:cNvPr id="19" name="Grafikk 18" descr="Lastebil med heldekkende fyll">
            <a:extLst>
              <a:ext uri="{FF2B5EF4-FFF2-40B4-BE49-F238E27FC236}">
                <a16:creationId xmlns:a16="http://schemas.microsoft.com/office/drawing/2014/main" id="{6EDB4FD0-CF6C-4F4C-813E-B6C761939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81058" y="3058651"/>
            <a:ext cx="638738" cy="638738"/>
          </a:xfrm>
          <a:prstGeom prst="rect">
            <a:avLst/>
          </a:prstGeom>
        </p:spPr>
      </p:pic>
      <p:sp>
        <p:nvSpPr>
          <p:cNvPr id="20" name="TekstSylinder 19">
            <a:extLst>
              <a:ext uri="{FF2B5EF4-FFF2-40B4-BE49-F238E27FC236}">
                <a16:creationId xmlns:a16="http://schemas.microsoft.com/office/drawing/2014/main" id="{CBD5E282-BB7B-4F18-AEF5-71FEBD0DD447}"/>
              </a:ext>
            </a:extLst>
          </p:cNvPr>
          <p:cNvSpPr txBox="1"/>
          <p:nvPr/>
        </p:nvSpPr>
        <p:spPr>
          <a:xfrm>
            <a:off x="5157867" y="3050219"/>
            <a:ext cx="267247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60 %</a:t>
            </a: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mer tungbiltrafikk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82D1C213-2ACA-48CD-BA6F-48A25C23DF78}"/>
              </a:ext>
            </a:extLst>
          </p:cNvPr>
          <p:cNvSpPr txBox="1"/>
          <p:nvPr/>
        </p:nvSpPr>
        <p:spPr>
          <a:xfrm>
            <a:off x="1236867" y="2033782"/>
            <a:ext cx="2672469" cy="80021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55 %</a:t>
            </a: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nedgang 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drepte og hardt skadde</a:t>
            </a:r>
          </a:p>
        </p:txBody>
      </p:sp>
      <p:pic>
        <p:nvPicPr>
          <p:cNvPr id="23" name="Grafikk 22" descr="Sirene med heldekkende fyll">
            <a:extLst>
              <a:ext uri="{FF2B5EF4-FFF2-40B4-BE49-F238E27FC236}">
                <a16:creationId xmlns:a16="http://schemas.microsoft.com/office/drawing/2014/main" id="{57D9C97F-D03A-47E1-A3F6-E0EAF182A6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2748" y="2092892"/>
            <a:ext cx="711534" cy="711534"/>
          </a:xfrm>
          <a:prstGeom prst="rect">
            <a:avLst/>
          </a:prstGeom>
        </p:spPr>
      </p:pic>
      <p:sp>
        <p:nvSpPr>
          <p:cNvPr id="25" name="TekstSylinder 24">
            <a:extLst>
              <a:ext uri="{FF2B5EF4-FFF2-40B4-BE49-F238E27FC236}">
                <a16:creationId xmlns:a16="http://schemas.microsoft.com/office/drawing/2014/main" id="{319EC696-5F5E-4753-920B-39A63C2046C7}"/>
              </a:ext>
            </a:extLst>
          </p:cNvPr>
          <p:cNvSpPr txBox="1"/>
          <p:nvPr/>
        </p:nvSpPr>
        <p:spPr>
          <a:xfrm>
            <a:off x="1248654" y="3105556"/>
            <a:ext cx="2728148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nb-NO"/>
            </a:defPPr>
            <a:lvl1pPr lvl="0"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 </a:t>
            </a: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 nedgang 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klimagassutslipp siden 2015</a:t>
            </a:r>
            <a:endParaRPr kumimoji="0" lang="nn-NO" sz="1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Grafikk 26" descr="Kraftverk med heldekkende fyll">
            <a:extLst>
              <a:ext uri="{FF2B5EF4-FFF2-40B4-BE49-F238E27FC236}">
                <a16:creationId xmlns:a16="http://schemas.microsoft.com/office/drawing/2014/main" id="{D51FE875-4690-4DF3-8319-48CFD3E389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32587" y="3140974"/>
            <a:ext cx="624263" cy="624263"/>
          </a:xfrm>
          <a:prstGeom prst="rect">
            <a:avLst/>
          </a:prstGeom>
        </p:spPr>
      </p:pic>
      <p:pic>
        <p:nvPicPr>
          <p:cNvPr id="4" name="Grafikk 3" descr="Bærbar datamaskin med heldekkende fyll">
            <a:extLst>
              <a:ext uri="{FF2B5EF4-FFF2-40B4-BE49-F238E27FC236}">
                <a16:creationId xmlns:a16="http://schemas.microsoft.com/office/drawing/2014/main" id="{0B5B11C2-1D9A-434D-B5EF-3264BF8244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089304" y="3852621"/>
            <a:ext cx="711534" cy="711534"/>
          </a:xfrm>
          <a:prstGeom prst="rect">
            <a:avLst/>
          </a:prstGeom>
        </p:spPr>
      </p:pic>
      <p:sp>
        <p:nvSpPr>
          <p:cNvPr id="26" name="TekstSylinder 25">
            <a:extLst>
              <a:ext uri="{FF2B5EF4-FFF2-40B4-BE49-F238E27FC236}">
                <a16:creationId xmlns:a16="http://schemas.microsoft.com/office/drawing/2014/main" id="{9596AD21-1AC7-4DCD-914F-2BBCF5930E68}"/>
              </a:ext>
            </a:extLst>
          </p:cNvPr>
          <p:cNvSpPr txBox="1"/>
          <p:nvPr/>
        </p:nvSpPr>
        <p:spPr>
          <a:xfrm>
            <a:off x="9213880" y="4606674"/>
            <a:ext cx="2721935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Teknisk utvikling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Nasjonal vegdatabank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Nye innovative løsninger for datafangst om tilstand på og langs vei</a:t>
            </a:r>
          </a:p>
        </p:txBody>
      </p:sp>
      <p:sp>
        <p:nvSpPr>
          <p:cNvPr id="39" name="TekstSylinder 38">
            <a:extLst>
              <a:ext uri="{FF2B5EF4-FFF2-40B4-BE49-F238E27FC236}">
                <a16:creationId xmlns:a16="http://schemas.microsoft.com/office/drawing/2014/main" id="{A958C95B-95F7-41CB-8981-B0D3EAFF3974}"/>
              </a:ext>
            </a:extLst>
          </p:cNvPr>
          <p:cNvSpPr txBox="1"/>
          <p:nvPr/>
        </p:nvSpPr>
        <p:spPr>
          <a:xfrm>
            <a:off x="2038750" y="1099813"/>
            <a:ext cx="5533247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26 % </a:t>
            </a:r>
            <a:r>
              <a:rPr kumimoji="0" lang="nb-NO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 trafikk på veinettet siden 2000</a:t>
            </a:r>
          </a:p>
        </p:txBody>
      </p:sp>
      <p:pic>
        <p:nvPicPr>
          <p:cNvPr id="8" name="Grafikk 7" descr="Trafikklys med heldekkende fyll">
            <a:extLst>
              <a:ext uri="{FF2B5EF4-FFF2-40B4-BE49-F238E27FC236}">
                <a16:creationId xmlns:a16="http://schemas.microsoft.com/office/drawing/2014/main" id="{A32162B3-4258-437C-8A33-BBB37AB492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68466" y="1022201"/>
            <a:ext cx="928910" cy="68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09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SVV">
      <a:dk1>
        <a:srgbClr val="000000"/>
      </a:dk1>
      <a:lt1>
        <a:srgbClr val="FFFFFF"/>
      </a:lt1>
      <a:dk2>
        <a:srgbClr val="444F55"/>
      </a:dk2>
      <a:lt2>
        <a:srgbClr val="FFF4E5"/>
      </a:lt2>
      <a:accent1>
        <a:srgbClr val="FF9600"/>
      </a:accent1>
      <a:accent2>
        <a:srgbClr val="158925"/>
      </a:accent2>
      <a:accent3>
        <a:srgbClr val="055E7F"/>
      </a:accent3>
      <a:accent4>
        <a:srgbClr val="697177"/>
      </a:accent4>
      <a:accent5>
        <a:srgbClr val="DADADA"/>
      </a:accent5>
      <a:accent6>
        <a:srgbClr val="F5F5F5"/>
      </a:accent6>
      <a:hlink>
        <a:srgbClr val="64ACE3"/>
      </a:hlink>
      <a:folHlink>
        <a:srgbClr val="B670C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sjon17" id="{6862A582-E67F-4842-95B5-921980219B90}" vid="{5EF15056-5E56-EF45-BB53-FE66EB60D44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Statens-vegvesen_Powerpoint-mal_Norsk</Template>
  <TotalTime>1647</TotalTime>
  <Words>2121</Words>
  <Application>Microsoft Office PowerPoint</Application>
  <PresentationFormat>Widescreen</PresentationFormat>
  <Paragraphs>266</Paragraphs>
  <Slides>20</Slides>
  <Notes>12</Notes>
  <HiddenSlides>0</HiddenSlides>
  <MMClips>0</MMClips>
  <ScaleCrop>false</ScaleCrop>
  <HeadingPairs>
    <vt:vector size="8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8" baseType="lpstr">
      <vt:lpstr>Aptos</vt:lpstr>
      <vt:lpstr>Arial</vt:lpstr>
      <vt:lpstr>Calibri</vt:lpstr>
      <vt:lpstr>Lucida Sans</vt:lpstr>
      <vt:lpstr>Segoe UI</vt:lpstr>
      <vt:lpstr>Symbol</vt:lpstr>
      <vt:lpstr>Office-tema</vt:lpstr>
      <vt:lpstr>think-cell Slide</vt:lpstr>
      <vt:lpstr>Landsmøte Statens vegvesens pensjonistforbund</vt:lpstr>
      <vt:lpstr>Statens vegvesen i dag</vt:lpstr>
      <vt:lpstr>HR prosessen</vt:lpstr>
      <vt:lpstr>Avtale mellom Statens vegvesen og Statens vegvesens pensjonistforbund (SVP)</vt:lpstr>
      <vt:lpstr>PowerPoint-presentasjon</vt:lpstr>
      <vt:lpstr>PowerPoint-presentasjon</vt:lpstr>
      <vt:lpstr>PowerPoint-presentasjon</vt:lpstr>
      <vt:lpstr>Effekter i veitransportsystemet siste 20 år</vt:lpstr>
      <vt:lpstr>Trafikkutvikling i veitransportsystemet siste 20 år</vt:lpstr>
      <vt:lpstr>PowerPoint-presentasjon</vt:lpstr>
      <vt:lpstr>PowerPoint-presentasjon</vt:lpstr>
      <vt:lpstr>Vi er en av landets største dataforvaltere</vt:lpstr>
      <vt:lpstr> Statens vegvesen har ansvar for helheten </vt:lpstr>
      <vt:lpstr>PowerPoint-presentasjon</vt:lpstr>
      <vt:lpstr>Vi skal bidra til trygge trafikanter og sikre kjøretøy</vt:lpstr>
      <vt:lpstr>PowerPoint-presentasjon</vt:lpstr>
      <vt:lpstr>PowerPoint-presentasjon</vt:lpstr>
      <vt:lpstr>Grep for å lykkes med forutsigbar framkommelighet</vt:lpstr>
      <vt:lpstr>Produktorientering</vt:lpstr>
      <vt:lpstr>Datadomener</vt:lpstr>
    </vt:vector>
  </TitlesOfParts>
  <Company>Statens vegvesen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 Blystad</dc:creator>
  <cp:lastModifiedBy>Jane Bordal</cp:lastModifiedBy>
  <cp:revision>17</cp:revision>
  <cp:lastPrinted>2025-02-24T11:01:57Z</cp:lastPrinted>
  <dcterms:created xsi:type="dcterms:W3CDTF">2025-01-31T07:34:56Z</dcterms:created>
  <dcterms:modified xsi:type="dcterms:W3CDTF">2025-05-08T10:44:18Z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6eae731-f11e-4017-952e-3dce43580afc_Enabled">
    <vt:lpwstr>true</vt:lpwstr>
  </property>
  <property fmtid="{D5CDD505-2E9C-101B-9397-08002B2CF9AE}" pid="3" name="MSIP_Label_86eae731-f11e-4017-952e-3dce43580afc_SetDate">
    <vt:lpwstr>2025-01-31T08:04:36Z</vt:lpwstr>
  </property>
  <property fmtid="{D5CDD505-2E9C-101B-9397-08002B2CF9AE}" pid="4" name="MSIP_Label_86eae731-f11e-4017-952e-3dce43580afc_Method">
    <vt:lpwstr>Privileged</vt:lpwstr>
  </property>
  <property fmtid="{D5CDD505-2E9C-101B-9397-08002B2CF9AE}" pid="5" name="MSIP_Label_86eae731-f11e-4017-952e-3dce43580afc_Name">
    <vt:lpwstr>Public-new</vt:lpwstr>
  </property>
  <property fmtid="{D5CDD505-2E9C-101B-9397-08002B2CF9AE}" pid="6" name="MSIP_Label_86eae731-f11e-4017-952e-3dce43580afc_SiteId">
    <vt:lpwstr>38856954-ed55-49f7-8bdd-738ffbbfd390</vt:lpwstr>
  </property>
  <property fmtid="{D5CDD505-2E9C-101B-9397-08002B2CF9AE}" pid="7" name="MSIP_Label_86eae731-f11e-4017-952e-3dce43580afc_ActionId">
    <vt:lpwstr>f67b6a51-0127-4693-900b-c18d417fccfb</vt:lpwstr>
  </property>
  <property fmtid="{D5CDD505-2E9C-101B-9397-08002B2CF9AE}" pid="8" name="MSIP_Label_86eae731-f11e-4017-952e-3dce43580afc_ContentBits">
    <vt:lpwstr>0</vt:lpwstr>
  </property>
</Properties>
</file>